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8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9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20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21.xml" ContentType="application/vnd.openxmlformats-officedocument.presentationml.notesSl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notesSlides/notesSlide24.xml" ContentType="application/vnd.openxmlformats-officedocument.presentationml.notesSlid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notesSlides/notesSlide25.xml" ContentType="application/vnd.openxmlformats-officedocument.presentationml.notesSlid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notesSlides/notesSlide26.xml" ContentType="application/vnd.openxmlformats-officedocument.presentationml.notesSlid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notesSlides/notesSlide27.xml" ContentType="application/vnd.openxmlformats-officedocument.presentationml.notesSlid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notesSlides/notesSlide28.xml" ContentType="application/vnd.openxmlformats-officedocument.presentationml.notesSlid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notesSlides/notesSlide29.xml" ContentType="application/vnd.openxmlformats-officedocument.presentationml.notesSlid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notesSlides/notesSlide30.xml" ContentType="application/vnd.openxmlformats-officedocument.presentationml.notesSlid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notesSlides/notesSlide31.xml" ContentType="application/vnd.openxmlformats-officedocument.presentationml.notesSlid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notesSlides/notesSlide32.xml" ContentType="application/vnd.openxmlformats-officedocument.presentationml.notesSlid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notesSlides/notesSlide33.xml" ContentType="application/vnd.openxmlformats-officedocument.presentationml.notesSlid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notesSlides/notesSlide34.xml" ContentType="application/vnd.openxmlformats-officedocument.presentationml.notesSlid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notesSlides/notesSlide35.xml" ContentType="application/vnd.openxmlformats-officedocument.presentationml.notesSlid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notesSlides/notesSlide36.xml" ContentType="application/vnd.openxmlformats-officedocument.presentationml.notesSlid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notesSlides/notesSlide37.xml" ContentType="application/vnd.openxmlformats-officedocument.presentationml.notesSlide+xml"/>
  <Override PartName="/ppt/charts/chart39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notesSlides/notesSlide38.xml" ContentType="application/vnd.openxmlformats-officedocument.presentationml.notesSlide+xml"/>
  <Override PartName="/ppt/charts/chart40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ppt/notesSlides/notesSlide39.xml" ContentType="application/vnd.openxmlformats-officedocument.presentationml.notesSlide+xml"/>
  <Override PartName="/ppt/charts/chart41.xml" ContentType="application/vnd.openxmlformats-officedocument.drawingml.chart+xml"/>
  <Override PartName="/ppt/charts/style41.xml" ContentType="application/vnd.ms-office.chartstyle+xml"/>
  <Override PartName="/ppt/charts/colors41.xml" ContentType="application/vnd.ms-office.chartcolorstyl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charts/chart42.xml" ContentType="application/vnd.openxmlformats-officedocument.drawingml.chart+xml"/>
  <Override PartName="/ppt/charts/style42.xml" ContentType="application/vnd.ms-office.chartstyle+xml"/>
  <Override PartName="/ppt/charts/colors42.xml" ContentType="application/vnd.ms-office.chartcolorstyle+xml"/>
  <Override PartName="/ppt/charts/chart43.xml" ContentType="application/vnd.openxmlformats-officedocument.drawingml.chart+xml"/>
  <Override PartName="/ppt/charts/style43.xml" ContentType="application/vnd.ms-office.chartstyle+xml"/>
  <Override PartName="/ppt/charts/colors43.xml" ContentType="application/vnd.ms-office.chartcolorstyle+xml"/>
  <Override PartName="/ppt/charts/chart44.xml" ContentType="application/vnd.openxmlformats-officedocument.drawingml.chart+xml"/>
  <Override PartName="/ppt/charts/style44.xml" ContentType="application/vnd.ms-office.chartstyle+xml"/>
  <Override PartName="/ppt/charts/colors44.xml" ContentType="application/vnd.ms-office.chartcolorstyle+xml"/>
  <Override PartName="/ppt/notesSlides/notesSlide42.xml" ContentType="application/vnd.openxmlformats-officedocument.presentationml.notesSlide+xml"/>
  <Override PartName="/ppt/charts/chart45.xml" ContentType="application/vnd.openxmlformats-officedocument.drawingml.chart+xml"/>
  <Override PartName="/ppt/charts/style45.xml" ContentType="application/vnd.ms-office.chartstyle+xml"/>
  <Override PartName="/ppt/charts/colors4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44"/>
  </p:notes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8FED"/>
    <a:srgbClr val="9966FF"/>
    <a:srgbClr val="FF99CC"/>
    <a:srgbClr val="33CCCC"/>
    <a:srgbClr val="99CC00"/>
    <a:srgbClr val="CC3399"/>
    <a:srgbClr val="009999"/>
    <a:srgbClr val="9999FF"/>
    <a:srgbClr val="FF99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4478" autoAdjust="0"/>
  </p:normalViewPr>
  <p:slideViewPr>
    <p:cSldViewPr snapToGrid="0">
      <p:cViewPr varScale="1">
        <p:scale>
          <a:sx n="62" d="100"/>
          <a:sy n="62" d="100"/>
        </p:scale>
        <p:origin x="13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22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23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24.xlsx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25.xlsx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26.xlsx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27.xlsx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28.xlsx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29.xlsx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30.xlsx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31.xlsx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32.xlsx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33.xlsx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34.xlsx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35.xlsx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36.xlsx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37.xlsx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38.xlsx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39.xlsx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4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40.xlsx"/><Relationship Id="rId2" Type="http://schemas.microsoft.com/office/2011/relationships/chartColorStyle" Target="colors41.xml"/><Relationship Id="rId1" Type="http://schemas.microsoft.com/office/2011/relationships/chartStyle" Target="style41.xml"/></Relationships>
</file>

<file path=ppt/charts/_rels/chart4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41.xlsx"/><Relationship Id="rId2" Type="http://schemas.microsoft.com/office/2011/relationships/chartColorStyle" Target="colors42.xml"/><Relationship Id="rId1" Type="http://schemas.microsoft.com/office/2011/relationships/chartStyle" Target="style42.xml"/></Relationships>
</file>

<file path=ppt/charts/_rels/chart4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42.xlsx"/><Relationship Id="rId2" Type="http://schemas.microsoft.com/office/2011/relationships/chartColorStyle" Target="colors43.xml"/><Relationship Id="rId1" Type="http://schemas.microsoft.com/office/2011/relationships/chartStyle" Target="style43.xml"/></Relationships>
</file>

<file path=ppt/charts/_rels/chart4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43.xlsx"/><Relationship Id="rId2" Type="http://schemas.microsoft.com/office/2011/relationships/chartColorStyle" Target="colors44.xml"/><Relationship Id="rId1" Type="http://schemas.microsoft.com/office/2011/relationships/chartStyle" Target="style44.xml"/></Relationships>
</file>

<file path=ppt/charts/_rels/chart4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44.xlsx"/><Relationship Id="rId2" Type="http://schemas.microsoft.com/office/2011/relationships/chartColorStyle" Target="colors45.xml"/><Relationship Id="rId1" Type="http://schemas.microsoft.com/office/2011/relationships/chartStyle" Target="style45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spPr>
            <a:solidFill>
              <a:srgbClr val="FFFFFF"/>
            </a:solidFill>
          </c:spPr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D06-4475-B355-3E275D668E53}"/>
              </c:ext>
            </c:extLst>
          </c:dPt>
          <c:dPt>
            <c:idx val="1"/>
            <c:bubble3D val="0"/>
            <c:spPr>
              <a:solidFill>
                <a:srgbClr val="9C8FE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D06-4475-B355-3E275D668E5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Ženske</c:v>
                </c:pt>
                <c:pt idx="1">
                  <c:v>Moški</c:v>
                </c:pt>
              </c:strCache>
            </c:strRef>
          </c:cat>
          <c:val>
            <c:numRef>
              <c:f>List1!$B$2:$B$3</c:f>
              <c:numCache>
                <c:formatCode>0%</c:formatCode>
                <c:ptCount val="2"/>
                <c:pt idx="0">
                  <c:v>0.66</c:v>
                </c:pt>
                <c:pt idx="1">
                  <c:v>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06-4475-B355-3E275D668E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1 - Sploh se ne strinjam do 5 - popolnoma se strinjam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List1!$A$2:$A$4</c:f>
              <c:strCache>
                <c:ptCount val="3"/>
                <c:pt idx="0">
                  <c:v>Zaposlitveni načrt je jasen in razumljiv.</c:v>
                </c:pt>
                <c:pt idx="1">
                  <c:v>Zaposlitveni načrt vključuje moja pričakovanja o nadaljnji poklicni karieri.</c:v>
                </c:pt>
                <c:pt idx="2">
                  <c:v>Zaposlitveni načrt mi je v oporo in pomoč pri iskanju zaposlitve.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3.9</c:v>
                </c:pt>
                <c:pt idx="1">
                  <c:v>3.6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77-4F64-8BD2-86406C826A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3996639"/>
        <c:axId val="234002879"/>
      </c:barChart>
      <c:catAx>
        <c:axId val="2339966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34002879"/>
        <c:crosses val="autoZero"/>
        <c:auto val="1"/>
        <c:lblAlgn val="ctr"/>
        <c:lblOffset val="100"/>
        <c:noMultiLvlLbl val="0"/>
      </c:catAx>
      <c:valAx>
        <c:axId val="234002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339966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Stolpec1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D81-4C80-8F7A-8569A0D36652}"/>
              </c:ext>
            </c:extLst>
          </c:dPt>
          <c:dPt>
            <c:idx val="1"/>
            <c:bubble3D val="0"/>
            <c:spPr>
              <a:solidFill>
                <a:srgbClr val="9C8FE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057-410C-A8E5-3A35B3AF247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Ne</c:v>
                </c:pt>
                <c:pt idx="1">
                  <c:v>Da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5384</c:v>
                </c:pt>
                <c:pt idx="1">
                  <c:v>1406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81-4C80-8F7A-8569A0D366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Nizi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List1!$A$2:$A$13</c:f>
              <c:strCache>
                <c:ptCount val="12"/>
                <c:pt idx="0">
                  <c:v>Na spletni strani ZRSZ</c:v>
                </c:pt>
                <c:pt idx="1">
                  <c:v>Na FB strani ZRSZ</c:v>
                </c:pt>
                <c:pt idx="2">
                  <c:v>Na spletni strani MDDSZ</c:v>
                </c:pt>
                <c:pt idx="3">
                  <c:v>Na spletn strani jamstvozamlade.si</c:v>
                </c:pt>
                <c:pt idx="4">
                  <c:v>Na FB strani Jamstvo za mlade</c:v>
                </c:pt>
                <c:pt idx="5">
                  <c:v>Iz medijev</c:v>
                </c:pt>
                <c:pt idx="6">
                  <c:v>Od prijateljev</c:v>
                </c:pt>
                <c:pt idx="7">
                  <c:v>Od delodajalca</c:v>
                </c:pt>
                <c:pt idx="8">
                  <c:v>V šoli ali fakulteti</c:v>
                </c:pt>
                <c:pt idx="9">
                  <c:v>Od svetovalca na ZRSZ</c:v>
                </c:pt>
                <c:pt idx="10">
                  <c:v>Na zaposlitvenem dogodku</c:v>
                </c:pt>
                <c:pt idx="11">
                  <c:v>Drugo</c:v>
                </c:pt>
              </c:strCache>
            </c:strRef>
          </c:cat>
          <c:val>
            <c:numRef>
              <c:f>List1!$B$2:$B$13</c:f>
              <c:numCache>
                <c:formatCode>General</c:formatCode>
                <c:ptCount val="12"/>
                <c:pt idx="0">
                  <c:v>634</c:v>
                </c:pt>
                <c:pt idx="1">
                  <c:v>23</c:v>
                </c:pt>
                <c:pt idx="2">
                  <c:v>28</c:v>
                </c:pt>
                <c:pt idx="3">
                  <c:v>30</c:v>
                </c:pt>
                <c:pt idx="4">
                  <c:v>22</c:v>
                </c:pt>
                <c:pt idx="5">
                  <c:v>49</c:v>
                </c:pt>
                <c:pt idx="6">
                  <c:v>100</c:v>
                </c:pt>
                <c:pt idx="7">
                  <c:v>40</c:v>
                </c:pt>
                <c:pt idx="8">
                  <c:v>8</c:v>
                </c:pt>
                <c:pt idx="9">
                  <c:v>424</c:v>
                </c:pt>
                <c:pt idx="10">
                  <c:v>12</c:v>
                </c:pt>
                <c:pt idx="11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05-48CE-A8F7-13130F3001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3997887"/>
        <c:axId val="234004127"/>
      </c:barChart>
      <c:catAx>
        <c:axId val="233997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34004127"/>
        <c:crosses val="autoZero"/>
        <c:auto val="1"/>
        <c:lblAlgn val="ctr"/>
        <c:lblOffset val="100"/>
        <c:noMultiLvlLbl val="0"/>
      </c:catAx>
      <c:valAx>
        <c:axId val="2340041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339978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Nizi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List1!$A$2:$A$6</c:f>
              <c:strCache>
                <c:ptCount val="5"/>
                <c:pt idx="0">
                  <c:v>1 mesec ali manj</c:v>
                </c:pt>
                <c:pt idx="1">
                  <c:v>2 - 4 mesece</c:v>
                </c:pt>
                <c:pt idx="2">
                  <c:v>4 - 6 mesecev</c:v>
                </c:pt>
                <c:pt idx="3">
                  <c:v>več kot 6 mesecev</c:v>
                </c:pt>
                <c:pt idx="4">
                  <c:v>Ponudbe nisem dobil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786</c:v>
                </c:pt>
                <c:pt idx="1">
                  <c:v>1141</c:v>
                </c:pt>
                <c:pt idx="2">
                  <c:v>554</c:v>
                </c:pt>
                <c:pt idx="3">
                  <c:v>676</c:v>
                </c:pt>
                <c:pt idx="4">
                  <c:v>1817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BD-4BFD-B895-D413B05C3A0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265759231"/>
        <c:axId val="265752991"/>
      </c:barChart>
      <c:catAx>
        <c:axId val="26575923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65752991"/>
        <c:crosses val="autoZero"/>
        <c:auto val="1"/>
        <c:lblAlgn val="ctr"/>
        <c:lblOffset val="100"/>
        <c:noMultiLvlLbl val="0"/>
      </c:catAx>
      <c:valAx>
        <c:axId val="26575299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657592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Nizi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00000"/>
                    <a:lumMod val="102000"/>
                  </a:schemeClr>
                </a:gs>
                <a:gs pos="50000">
                  <a:schemeClr val="accent1">
                    <a:shade val="100000"/>
                    <a:satMod val="103000"/>
                    <a:lumMod val="100000"/>
                  </a:schemeClr>
                </a:gs>
                <a:gs pos="100000">
                  <a:schemeClr val="accent1">
                    <a:shade val="93000"/>
                    <a:satMod val="110000"/>
                    <a:lumMod val="99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5880" dist="15240" dir="5400000" algn="ctr" rotWithShape="0">
                <a:srgbClr val="000000">
                  <a:alpha val="45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l"/>
            </a:scene3d>
            <a:sp3d prstMaterial="dkEdge">
              <a:bevelT w="0" h="0"/>
            </a:sp3d>
          </c:spPr>
          <c:invertIfNegative val="0"/>
          <c:cat>
            <c:strRef>
              <c:f>List1!$A$2:$A$14</c:f>
              <c:strCache>
                <c:ptCount val="13"/>
                <c:pt idx="0">
                  <c:v>PUM</c:v>
                </c:pt>
                <c:pt idx="1">
                  <c:v>Prvi izziv</c:v>
                </c:pt>
                <c:pt idx="2">
                  <c:v>Delovni preizkus</c:v>
                </c:pt>
                <c:pt idx="3">
                  <c:v>Institucionalno usposabljanje </c:v>
                </c:pt>
                <c:pt idx="4">
                  <c:v>NPK</c:v>
                </c:pt>
                <c:pt idx="5">
                  <c:v>Usposabljanje na delovnem mestu</c:v>
                </c:pt>
                <c:pt idx="6">
                  <c:v>Oprostitev plačila prispevkov delo</c:v>
                </c:pt>
                <c:pt idx="7">
                  <c:v>Mentorske sheme za mlade</c:v>
                </c:pt>
                <c:pt idx="8">
                  <c:v>Iz faksa takoj praksa</c:v>
                </c:pt>
                <c:pt idx="9">
                  <c:v>Podjetno v svet podjetništva</c:v>
                </c:pt>
                <c:pt idx="10">
                  <c:v>Spodbujanje za zaposlovanje v socialnih podjetjih</c:v>
                </c:pt>
                <c:pt idx="11">
                  <c:v>Nič od naštetega</c:v>
                </c:pt>
                <c:pt idx="12">
                  <c:v>Drugo</c:v>
                </c:pt>
              </c:strCache>
            </c:strRef>
          </c:cat>
          <c:val>
            <c:numRef>
              <c:f>List1!$B$2:$B$14</c:f>
              <c:numCache>
                <c:formatCode>General</c:formatCode>
                <c:ptCount val="13"/>
                <c:pt idx="0">
                  <c:v>151</c:v>
                </c:pt>
                <c:pt idx="1">
                  <c:v>157</c:v>
                </c:pt>
                <c:pt idx="2">
                  <c:v>527</c:v>
                </c:pt>
                <c:pt idx="3">
                  <c:v>382</c:v>
                </c:pt>
                <c:pt idx="4">
                  <c:v>138</c:v>
                </c:pt>
                <c:pt idx="5">
                  <c:v>671</c:v>
                </c:pt>
                <c:pt idx="6">
                  <c:v>222</c:v>
                </c:pt>
                <c:pt idx="7">
                  <c:v>30</c:v>
                </c:pt>
                <c:pt idx="8">
                  <c:v>271</c:v>
                </c:pt>
                <c:pt idx="9">
                  <c:v>187</c:v>
                </c:pt>
                <c:pt idx="10">
                  <c:v>59</c:v>
                </c:pt>
                <c:pt idx="11">
                  <c:v>825</c:v>
                </c:pt>
                <c:pt idx="12">
                  <c:v>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A4-46BD-851C-A4C551287B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341945887"/>
        <c:axId val="341950879"/>
      </c:barChart>
      <c:catAx>
        <c:axId val="34194588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41950879"/>
        <c:crosses val="autoZero"/>
        <c:auto val="1"/>
        <c:lblAlgn val="ctr"/>
        <c:lblOffset val="100"/>
        <c:noMultiLvlLbl val="0"/>
      </c:catAx>
      <c:valAx>
        <c:axId val="34195087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419458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Razlogi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List1!$A$2:$A$7</c:f>
              <c:strCache>
                <c:ptCount val="6"/>
                <c:pt idx="0">
                  <c:v>Delodajalec</c:v>
                </c:pt>
                <c:pt idx="1">
                  <c:v>Ponudba</c:v>
                </c:pt>
                <c:pt idx="2">
                  <c:v>ZRSZ</c:v>
                </c:pt>
                <c:pt idx="3">
                  <c:v>Objektivni razlogi</c:v>
                </c:pt>
                <c:pt idx="4">
                  <c:v>Drugo</c:v>
                </c:pt>
                <c:pt idx="5">
                  <c:v>Splošno pozitivno</c:v>
                </c:pt>
              </c:strCache>
            </c:strRef>
          </c:cat>
          <c:val>
            <c:numRef>
              <c:f>List1!$B$2:$B$7</c:f>
              <c:numCache>
                <c:formatCode>General</c:formatCode>
                <c:ptCount val="6"/>
                <c:pt idx="0">
                  <c:v>37</c:v>
                </c:pt>
                <c:pt idx="1">
                  <c:v>422</c:v>
                </c:pt>
                <c:pt idx="2">
                  <c:v>33</c:v>
                </c:pt>
                <c:pt idx="3">
                  <c:v>2</c:v>
                </c:pt>
                <c:pt idx="4">
                  <c:v>28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24-465D-9396-73589192EB8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343639183"/>
        <c:axId val="343639599"/>
      </c:barChart>
      <c:catAx>
        <c:axId val="3436391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43639599"/>
        <c:crosses val="autoZero"/>
        <c:auto val="1"/>
        <c:lblAlgn val="ctr"/>
        <c:lblOffset val="100"/>
        <c:noMultiLvlLbl val="0"/>
      </c:catAx>
      <c:valAx>
        <c:axId val="34363959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436391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Razlogi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List1!$A$2:$A$9</c:f>
              <c:strCache>
                <c:ptCount val="8"/>
                <c:pt idx="0">
                  <c:v>Delodajalec</c:v>
                </c:pt>
                <c:pt idx="1">
                  <c:v>ZRSZ</c:v>
                </c:pt>
                <c:pt idx="2">
                  <c:v>Brezposelna oseba</c:v>
                </c:pt>
                <c:pt idx="3">
                  <c:v>Ponudba</c:v>
                </c:pt>
                <c:pt idx="4">
                  <c:v>Objektivni razlogi</c:v>
                </c:pt>
                <c:pt idx="5">
                  <c:v>Nima komentarja</c:v>
                </c:pt>
                <c:pt idx="6">
                  <c:v>Drugo</c:v>
                </c:pt>
                <c:pt idx="7">
                  <c:v>Splošno negativno</c:v>
                </c:pt>
              </c:strCache>
            </c:strRef>
          </c:cat>
          <c:val>
            <c:numRef>
              <c:f>List1!$B$2:$B$9</c:f>
              <c:numCache>
                <c:formatCode>General</c:formatCode>
                <c:ptCount val="8"/>
                <c:pt idx="0">
                  <c:v>160</c:v>
                </c:pt>
                <c:pt idx="1">
                  <c:v>264</c:v>
                </c:pt>
                <c:pt idx="2">
                  <c:v>36</c:v>
                </c:pt>
                <c:pt idx="3">
                  <c:v>392</c:v>
                </c:pt>
                <c:pt idx="4">
                  <c:v>22</c:v>
                </c:pt>
                <c:pt idx="5">
                  <c:v>28</c:v>
                </c:pt>
                <c:pt idx="6">
                  <c:v>77</c:v>
                </c:pt>
                <c:pt idx="7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3C-4BDB-8A84-DB19BA353EC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227047839"/>
        <c:axId val="227045759"/>
      </c:barChart>
      <c:catAx>
        <c:axId val="22704783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27045759"/>
        <c:crosses val="autoZero"/>
        <c:auto val="1"/>
        <c:lblAlgn val="ctr"/>
        <c:lblOffset val="100"/>
        <c:noMultiLvlLbl val="0"/>
      </c:catAx>
      <c:valAx>
        <c:axId val="22704575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27047839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1E3-4596-A306-E919E6628524}"/>
              </c:ext>
            </c:extLst>
          </c:dPt>
          <c:dPt>
            <c:idx val="1"/>
            <c:bubble3D val="0"/>
            <c:spPr>
              <a:solidFill>
                <a:srgbClr val="9C8FE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114-42A2-BD89-C2CB781F131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0%</c:formatCode>
                <c:ptCount val="2"/>
                <c:pt idx="0">
                  <c:v>0.14000000000000001</c:v>
                </c:pt>
                <c:pt idx="1">
                  <c:v>0.86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14-42A2-BD89-C2CB781F13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361215349939997"/>
          <c:y val="0.87410199641915176"/>
          <c:w val="0.25277545882972807"/>
          <c:h val="0.125898003580848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Nizi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List1!$A$2:$A$8</c:f>
              <c:strCache>
                <c:ptCount val="7"/>
                <c:pt idx="0">
                  <c:v>Ni ustrezala moji stopnji in področju izobrazbe</c:v>
                </c:pt>
                <c:pt idx="1">
                  <c:v>Ni predvidevala zaposlitve</c:v>
                </c:pt>
                <c:pt idx="2">
                  <c:v>Neustrezen delodajalec</c:v>
                </c:pt>
                <c:pt idx="3">
                  <c:v>Neustrezna oblika vključitve</c:v>
                </c:pt>
                <c:pt idx="4">
                  <c:v>Ponudili so mi znanja, ki jih že imam</c:v>
                </c:pt>
                <c:pt idx="5">
                  <c:v>Osebne okoliščine</c:v>
                </c:pt>
                <c:pt idx="6">
                  <c:v>Drugo</c:v>
                </c:pt>
              </c:strCache>
            </c:strRef>
          </c:cat>
          <c:val>
            <c:numRef>
              <c:f>List1!$B$2:$B$8</c:f>
              <c:numCache>
                <c:formatCode>General</c:formatCode>
                <c:ptCount val="7"/>
                <c:pt idx="0">
                  <c:v>93</c:v>
                </c:pt>
                <c:pt idx="1">
                  <c:v>60</c:v>
                </c:pt>
                <c:pt idx="2">
                  <c:v>41</c:v>
                </c:pt>
                <c:pt idx="3">
                  <c:v>29</c:v>
                </c:pt>
                <c:pt idx="4">
                  <c:v>54</c:v>
                </c:pt>
                <c:pt idx="5">
                  <c:v>80</c:v>
                </c:pt>
                <c:pt idx="6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72-48CF-86F5-D7CD227559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41941727"/>
        <c:axId val="341952959"/>
      </c:barChart>
      <c:catAx>
        <c:axId val="34194172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41952959"/>
        <c:crosses val="autoZero"/>
        <c:auto val="1"/>
        <c:lblAlgn val="ctr"/>
        <c:lblOffset val="100"/>
        <c:noMultiLvlLbl val="0"/>
      </c:catAx>
      <c:valAx>
        <c:axId val="3419529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419417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Nizi 1</c:v>
                </c:pt>
              </c:strCache>
            </c:strRef>
          </c:tx>
          <c:spPr>
            <a:solidFill>
              <a:srgbClr val="9C8FE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List1!$A$2:$A$20</c:f>
              <c:strCache>
                <c:ptCount val="19"/>
                <c:pt idx="0">
                  <c:v>PUM</c:v>
                </c:pt>
                <c:pt idx="1">
                  <c:v>Prvi izziv</c:v>
                </c:pt>
                <c:pt idx="2">
                  <c:v>Delovni preizkus</c:v>
                </c:pt>
                <c:pt idx="3">
                  <c:v>Instutucionalno usposabljanje</c:v>
                </c:pt>
                <c:pt idx="4">
                  <c:v>NPK</c:v>
                </c:pt>
                <c:pt idx="5">
                  <c:v>Uposabljanje na delovnem mestu</c:v>
                </c:pt>
                <c:pt idx="6">
                  <c:v>Oprostitev plačila prispevkov delodajalca</c:v>
                </c:pt>
                <c:pt idx="7">
                  <c:v>Mentorske sheme za mlade</c:v>
                </c:pt>
                <c:pt idx="8">
                  <c:v>Iz faksa takoj praksa</c:v>
                </c:pt>
                <c:pt idx="9">
                  <c:v>Podjetno v svet podjetništva</c:v>
                </c:pt>
                <c:pt idx="10">
                  <c:v>Spodbude za zaposlovanje mladih v socialnih podjetjih</c:v>
                </c:pt>
                <c:pt idx="11">
                  <c:v>Zaposlitev</c:v>
                </c:pt>
                <c:pt idx="12">
                  <c:v>Samozaposlitev</c:v>
                </c:pt>
                <c:pt idx="13">
                  <c:v>Javna dela</c:v>
                </c:pt>
                <c:pt idx="14">
                  <c:v>Vojska</c:v>
                </c:pt>
                <c:pt idx="15">
                  <c:v>Vse</c:v>
                </c:pt>
                <c:pt idx="16">
                  <c:v>Drugo</c:v>
                </c:pt>
                <c:pt idx="17">
                  <c:v>Nobene</c:v>
                </c:pt>
                <c:pt idx="18">
                  <c:v>Se ne spomni</c:v>
                </c:pt>
              </c:strCache>
            </c:strRef>
          </c:cat>
          <c:val>
            <c:numRef>
              <c:f>List1!$B$2:$B$20</c:f>
              <c:numCache>
                <c:formatCode>General</c:formatCode>
                <c:ptCount val="19"/>
                <c:pt idx="0">
                  <c:v>14</c:v>
                </c:pt>
                <c:pt idx="1">
                  <c:v>3</c:v>
                </c:pt>
                <c:pt idx="2">
                  <c:v>22</c:v>
                </c:pt>
                <c:pt idx="3">
                  <c:v>68</c:v>
                </c:pt>
                <c:pt idx="4">
                  <c:v>2</c:v>
                </c:pt>
                <c:pt idx="5">
                  <c:v>26</c:v>
                </c:pt>
                <c:pt idx="6">
                  <c:v>4</c:v>
                </c:pt>
                <c:pt idx="7">
                  <c:v>0</c:v>
                </c:pt>
                <c:pt idx="8">
                  <c:v>9</c:v>
                </c:pt>
                <c:pt idx="9">
                  <c:v>18</c:v>
                </c:pt>
                <c:pt idx="10">
                  <c:v>1</c:v>
                </c:pt>
                <c:pt idx="11">
                  <c:v>39</c:v>
                </c:pt>
                <c:pt idx="12">
                  <c:v>1</c:v>
                </c:pt>
                <c:pt idx="13">
                  <c:v>1</c:v>
                </c:pt>
                <c:pt idx="14">
                  <c:v>3</c:v>
                </c:pt>
                <c:pt idx="15">
                  <c:v>23</c:v>
                </c:pt>
                <c:pt idx="16">
                  <c:v>20</c:v>
                </c:pt>
                <c:pt idx="1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C2-437D-AFDF-AF4C1F2CFBD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341952543"/>
        <c:axId val="341945055"/>
      </c:barChart>
      <c:catAx>
        <c:axId val="3419525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41945055"/>
        <c:crosses val="autoZero"/>
        <c:auto val="1"/>
        <c:lblAlgn val="ctr"/>
        <c:lblOffset val="100"/>
        <c:noMultiLvlLbl val="0"/>
      </c:catAx>
      <c:valAx>
        <c:axId val="341945055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419525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List1!$A$2:$A$5</c:f>
              <c:strCache>
                <c:ptCount val="4"/>
                <c:pt idx="0">
                  <c:v>Še vedno sem prijavljen/a na Zavodu</c:v>
                </c:pt>
                <c:pt idx="1">
                  <c:v>Sem zaposlen/a</c:v>
                </c:pt>
                <c:pt idx="2">
                  <c:v>Nisem zaposlen, vendar nisem prijavljen/a na Zavodu</c:v>
                </c:pt>
                <c:pt idx="3">
                  <c:v>Drugo: Porodniška, status študenta ali dijaka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1932</c:v>
                </c:pt>
                <c:pt idx="1">
                  <c:v>3044</c:v>
                </c:pt>
                <c:pt idx="2">
                  <c:v>502</c:v>
                </c:pt>
                <c:pt idx="3">
                  <c:v>538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List1!$B$1</c15:sqref>
                        </c15:formulaRef>
                      </c:ext>
                    </c:extLst>
                    <c:strCache>
                      <c:ptCount val="1"/>
                      <c:pt idx="0">
                        <c:v>Status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0-4534-4CCE-9884-1C9E3EABBC6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72166207"/>
        <c:axId val="172785151"/>
      </c:barChart>
      <c:catAx>
        <c:axId val="27216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72785151"/>
        <c:crosses val="autoZero"/>
        <c:auto val="1"/>
        <c:lblAlgn val="ctr"/>
        <c:lblOffset val="100"/>
        <c:noMultiLvlLbl val="0"/>
      </c:catAx>
      <c:valAx>
        <c:axId val="1727851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721662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 sz="2000" dirty="0" smtClean="0"/>
              <a:t>Si</a:t>
            </a:r>
            <a:r>
              <a:rPr lang="sl-SI" sz="2000" baseline="0" dirty="0" smtClean="0"/>
              <a:t> že bil vključen v kakšen ukrep Jamstva za mlade?</a:t>
            </a:r>
            <a:endParaRPr lang="en-US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6E1-414A-B27F-62420B324261}"/>
              </c:ext>
            </c:extLst>
          </c:dPt>
          <c:dPt>
            <c:idx val="1"/>
            <c:bubble3D val="0"/>
            <c:spPr>
              <a:solidFill>
                <a:srgbClr val="9C8FE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F57-47C5-998D-ABB8F8E9855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0%</c:formatCode>
                <c:ptCount val="2"/>
                <c:pt idx="0">
                  <c:v>0.32</c:v>
                </c:pt>
                <c:pt idx="1">
                  <c:v>0.68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57-47C5-998D-ABB8F8E985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7032227848842342E-2"/>
          <c:y val="0.27263500375411509"/>
          <c:w val="0.19329590492638235"/>
          <c:h val="9.65581502801147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Koliko časa je preteklo od prijave na Zavod do vključitve?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2C7-4972-B0C8-35A0D8E9A21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2C7-4972-B0C8-35A0D8E9A211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B464-4D6F-ACCD-6C93F59CF0D2}"/>
              </c:ext>
            </c:extLst>
          </c:dPt>
          <c:dPt>
            <c:idx val="3"/>
            <c:bubble3D val="0"/>
            <c:spPr>
              <a:solidFill>
                <a:srgbClr val="9C8FE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464-4D6F-ACCD-6C93F59CF0D2}"/>
              </c:ext>
            </c:extLst>
          </c:dPt>
          <c:cat>
            <c:strRef>
              <c:f>List1!$A$2:$A$5</c:f>
              <c:strCache>
                <c:ptCount val="4"/>
                <c:pt idx="0">
                  <c:v>manj kot 1 mesec</c:v>
                </c:pt>
                <c:pt idx="1">
                  <c:v>1 - 3 mesece</c:v>
                </c:pt>
                <c:pt idx="2">
                  <c:v>4 - 6 mesecev</c:v>
                </c:pt>
                <c:pt idx="3">
                  <c:v>več kot 6 mesecev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243</c:v>
                </c:pt>
                <c:pt idx="1">
                  <c:v>445</c:v>
                </c:pt>
                <c:pt idx="2">
                  <c:v>433</c:v>
                </c:pt>
                <c:pt idx="3">
                  <c:v>408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64-4D6F-ACCD-6C93F59CF0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Nizi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List1!$A$2:$A$13</c:f>
              <c:strCache>
                <c:ptCount val="12"/>
                <c:pt idx="0">
                  <c:v>PUM</c:v>
                </c:pt>
                <c:pt idx="1">
                  <c:v>Prvi izziv</c:v>
                </c:pt>
                <c:pt idx="2">
                  <c:v>Delovni preizkus</c:v>
                </c:pt>
                <c:pt idx="3">
                  <c:v>Institucionalno usposabljanje</c:v>
                </c:pt>
                <c:pt idx="4">
                  <c:v>NPK</c:v>
                </c:pt>
                <c:pt idx="5">
                  <c:v>Usposabljanje na delovnem mestu</c:v>
                </c:pt>
                <c:pt idx="6">
                  <c:v>Oprostitev plačila prispevkov delodajalca</c:v>
                </c:pt>
                <c:pt idx="7">
                  <c:v>Mentorske sheme za mlade</c:v>
                </c:pt>
                <c:pt idx="8">
                  <c:v>Iz faksa takoj praksa</c:v>
                </c:pt>
                <c:pt idx="9">
                  <c:v>Podjetno v svet podjetništva</c:v>
                </c:pt>
                <c:pt idx="10">
                  <c:v>Spodbude za zaposlovanje mladih v socialnih podjetjih</c:v>
                </c:pt>
                <c:pt idx="11">
                  <c:v>Drugo (Javna dela)</c:v>
                </c:pt>
              </c:strCache>
            </c:strRef>
          </c:cat>
          <c:val>
            <c:numRef>
              <c:f>List1!$B$2:$B$13</c:f>
              <c:numCache>
                <c:formatCode>General</c:formatCode>
                <c:ptCount val="12"/>
                <c:pt idx="0">
                  <c:v>112</c:v>
                </c:pt>
                <c:pt idx="1">
                  <c:v>127</c:v>
                </c:pt>
                <c:pt idx="2">
                  <c:v>335</c:v>
                </c:pt>
                <c:pt idx="3">
                  <c:v>142</c:v>
                </c:pt>
                <c:pt idx="4">
                  <c:v>121</c:v>
                </c:pt>
                <c:pt idx="5">
                  <c:v>528</c:v>
                </c:pt>
                <c:pt idx="6">
                  <c:v>135</c:v>
                </c:pt>
                <c:pt idx="7">
                  <c:v>12</c:v>
                </c:pt>
                <c:pt idx="8">
                  <c:v>142</c:v>
                </c:pt>
                <c:pt idx="9">
                  <c:v>93</c:v>
                </c:pt>
                <c:pt idx="10">
                  <c:v>12</c:v>
                </c:pt>
                <c:pt idx="1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E5-49E1-8238-6F157DB5CD1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45243791"/>
        <c:axId val="345248367"/>
      </c:barChart>
      <c:catAx>
        <c:axId val="3452437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45248367"/>
        <c:crosses val="autoZero"/>
        <c:auto val="1"/>
        <c:lblAlgn val="ctr"/>
        <c:lblOffset val="100"/>
        <c:noMultiLvlLbl val="0"/>
      </c:catAx>
      <c:valAx>
        <c:axId val="3452483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452437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Nizi 1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List1!$A$2:$A$6</c:f>
              <c:strCache>
                <c:ptCount val="5"/>
                <c:pt idx="0">
                  <c:v>ZRSZ mi je dal dovolj informacij, kako se lahko vključim v program.</c:v>
                </c:pt>
                <c:pt idx="1">
                  <c:v>PUM mi je dal motivacijo za dokončanje šole in iskanje službe</c:v>
                </c:pt>
                <c:pt idx="2">
                  <c:v>Zaradi programa PUM sem se naučil veliko novega in koristnega</c:v>
                </c:pt>
                <c:pt idx="3">
                  <c:v>PUM mi je pomagal pri odločitvi o izbiri poklica</c:v>
                </c:pt>
                <c:pt idx="4">
                  <c:v>PUM mi je pomagal, da sem našel službo.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3.8</c:v>
                </c:pt>
                <c:pt idx="1">
                  <c:v>3.4</c:v>
                </c:pt>
                <c:pt idx="2">
                  <c:v>3.4</c:v>
                </c:pt>
                <c:pt idx="3">
                  <c:v>2.8</c:v>
                </c:pt>
                <c:pt idx="4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9F-4C07-8DB2-3973FF4F50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86964751"/>
        <c:axId val="486958511"/>
      </c:barChart>
      <c:catAx>
        <c:axId val="4869647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86958511"/>
        <c:crosses val="autoZero"/>
        <c:auto val="1"/>
        <c:lblAlgn val="ctr"/>
        <c:lblOffset val="100"/>
        <c:noMultiLvlLbl val="0"/>
      </c:catAx>
      <c:valAx>
        <c:axId val="4869585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869647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Nizi 1</c:v>
                </c:pt>
              </c:strCache>
            </c:strRef>
          </c:tx>
          <c:spPr>
            <a:solidFill>
              <a:srgbClr val="FF9999"/>
            </a:solidFill>
            <a:ln>
              <a:noFill/>
            </a:ln>
            <a:effectLst/>
          </c:spPr>
          <c:invertIfNegative val="0"/>
          <c:cat>
            <c:strRef>
              <c:f>List1!$A$2:$A$6</c:f>
              <c:strCache>
                <c:ptCount val="5"/>
                <c:pt idx="0">
                  <c:v>Delodajalec me brez subvencije ne bi zaposlil.</c:v>
                </c:pt>
                <c:pt idx="1">
                  <c:v>Delodajalec mi je zagotovil dovolj uvajanja in mentorja.</c:v>
                </c:pt>
                <c:pt idx="2">
                  <c:v>Zaposlitev je ustrezala moji stopnji in področju izobrazbe</c:v>
                </c:pt>
                <c:pt idx="3">
                  <c:v>Delodajalec je redno izplačeval plačo.</c:v>
                </c:pt>
                <c:pt idx="4">
                  <c:v>V času programa sem se veliko naučil/a.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4.0999999999999996</c:v>
                </c:pt>
                <c:pt idx="1">
                  <c:v>3.5</c:v>
                </c:pt>
                <c:pt idx="2">
                  <c:v>3.4</c:v>
                </c:pt>
                <c:pt idx="3">
                  <c:v>4.4000000000000004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4F-451E-BB4C-3C181F7DA9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86955599"/>
        <c:axId val="486953103"/>
      </c:barChart>
      <c:catAx>
        <c:axId val="48695559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86953103"/>
        <c:crosses val="autoZero"/>
        <c:auto val="1"/>
        <c:lblAlgn val="ctr"/>
        <c:lblOffset val="100"/>
        <c:noMultiLvlLbl val="0"/>
      </c:catAx>
      <c:valAx>
        <c:axId val="4869531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869555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Nizi 1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O delovnem preizkusu je bilo v javnosti na voljo dovolj informacij.</c:v>
                </c:pt>
                <c:pt idx="1">
                  <c:v>Zaradi opravljenega delovnega preizkusa, sem dobil/a več priložnosti za službo.</c:v>
                </c:pt>
                <c:pt idx="2">
                  <c:v>Delovni preizkus je potekal dovolj dolgo, da je delodajalec spoznal kaj znam in zmorem.</c:v>
                </c:pt>
                <c:pt idx="3">
                  <c:v>Delodajalec mi je zagotovil ustrezno mentorstvo.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3.2</c:v>
                </c:pt>
                <c:pt idx="1">
                  <c:v>2.8</c:v>
                </c:pt>
                <c:pt idx="2">
                  <c:v>3.3</c:v>
                </c:pt>
                <c:pt idx="3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BC-4ECD-9B43-24894C6E73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86966831"/>
        <c:axId val="486961007"/>
      </c:barChart>
      <c:catAx>
        <c:axId val="4869668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86961007"/>
        <c:crosses val="autoZero"/>
        <c:auto val="1"/>
        <c:lblAlgn val="ctr"/>
        <c:lblOffset val="100"/>
        <c:noMultiLvlLbl val="0"/>
      </c:catAx>
      <c:valAx>
        <c:axId val="4869610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869668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779-449A-9C53-47B35DF19D02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885-4C4F-8666-E3639C31A42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0%</c:formatCode>
                <c:ptCount val="2"/>
                <c:pt idx="0">
                  <c:v>0.45</c:v>
                </c:pt>
                <c:pt idx="1">
                  <c:v>0.55000000000000004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85-4C4F-8666-E3639C31A4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Vzroki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Delodajalec</c:v>
                </c:pt>
                <c:pt idx="1">
                  <c:v>ZRSZ</c:v>
                </c:pt>
                <c:pt idx="2">
                  <c:v>Vključena oseba</c:v>
                </c:pt>
                <c:pt idx="3">
                  <c:v>Prepoved zaposlovanja v javnem sektorju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109</c:v>
                </c:pt>
                <c:pt idx="1">
                  <c:v>1</c:v>
                </c:pt>
                <c:pt idx="2">
                  <c:v>18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8D-46F4-B528-1F6CC9E9AC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6960175"/>
        <c:axId val="486957263"/>
      </c:barChart>
      <c:catAx>
        <c:axId val="4869601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86957263"/>
        <c:crosses val="autoZero"/>
        <c:auto val="1"/>
        <c:lblAlgn val="ctr"/>
        <c:lblOffset val="100"/>
        <c:noMultiLvlLbl val="0"/>
      </c:catAx>
      <c:valAx>
        <c:axId val="4869572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869601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Nizi 1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Na tečajih ali usposabljanj, ki sem jih obiskal/a, sem se veliko novega naučil/a.</c:v>
                </c:pt>
                <c:pt idx="1">
                  <c:v>Tečaji so bili prilagojeni moji izobrazbi.</c:v>
                </c:pt>
                <c:pt idx="2">
                  <c:v>Tečaji so ustrezali mojim interesom in željam po učenju.</c:v>
                </c:pt>
                <c:pt idx="3">
                  <c:v>Zaradi tečajev ali usposabljanja sem dobil/a več možnosti za službo.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3.7</c:v>
                </c:pt>
                <c:pt idx="1">
                  <c:v>3.6</c:v>
                </c:pt>
                <c:pt idx="2">
                  <c:v>3.6</c:v>
                </c:pt>
                <c:pt idx="3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25-4A67-8CB3-AD755BA972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86961839"/>
        <c:axId val="486967247"/>
      </c:barChart>
      <c:catAx>
        <c:axId val="4869618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86967247"/>
        <c:crosses val="autoZero"/>
        <c:auto val="1"/>
        <c:lblAlgn val="ctr"/>
        <c:lblOffset val="100"/>
        <c:noMultiLvlLbl val="0"/>
      </c:catAx>
      <c:valAx>
        <c:axId val="486967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869618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Nizi 1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List1!$A$2:$A$6</c:f>
              <c:strCache>
                <c:ptCount val="5"/>
                <c:pt idx="0">
                  <c:v>Na Zavodu sem dobil/a vse informacije, ki sem jih potreboval/a za prijavo.</c:v>
                </c:pt>
                <c:pt idx="1">
                  <c:v>Po potrditvi poklica sem dobil/a več možnosti za službo.</c:v>
                </c:pt>
                <c:pt idx="2">
                  <c:v>Postopek za pridobitev NPK je bil enostaven.</c:v>
                </c:pt>
                <c:pt idx="3">
                  <c:v>Tekom postopka za potrditev poklica mi je bila na voljo primerna strokovna pomoč.</c:v>
                </c:pt>
                <c:pt idx="4">
                  <c:v>Na voljo so bila primerna dodatna usposabljanja.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3.6</c:v>
                </c:pt>
                <c:pt idx="1">
                  <c:v>2.9</c:v>
                </c:pt>
                <c:pt idx="2">
                  <c:v>3.2</c:v>
                </c:pt>
                <c:pt idx="3">
                  <c:v>3.5</c:v>
                </c:pt>
                <c:pt idx="4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33-4AA2-A801-CC79ED9CD7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41951711"/>
        <c:axId val="341944223"/>
      </c:barChart>
      <c:catAx>
        <c:axId val="3419517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41944223"/>
        <c:crosses val="autoZero"/>
        <c:auto val="1"/>
        <c:lblAlgn val="ctr"/>
        <c:lblOffset val="100"/>
        <c:noMultiLvlLbl val="0"/>
      </c:catAx>
      <c:valAx>
        <c:axId val="34194422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419517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10D-4381-8754-607149BFB333}"/>
              </c:ext>
            </c:extLst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10D-4381-8754-607149BFB333}"/>
              </c:ext>
            </c:extLst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10D-4381-8754-607149BFB333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10D-4381-8754-607149BFB333}"/>
              </c:ext>
            </c:extLst>
          </c:dPt>
          <c:dPt>
            <c:idx val="4"/>
            <c:bubble3D val="0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10D-4381-8754-607149BFB333}"/>
              </c:ext>
            </c:extLst>
          </c:dPt>
          <c:dPt>
            <c:idx val="5"/>
            <c:bubble3D val="0"/>
            <c:spPr>
              <a:gradFill>
                <a:gsLst>
                  <a:gs pos="100000">
                    <a:schemeClr val="accent6">
                      <a:lumMod val="60000"/>
                      <a:lumOff val="40000"/>
                    </a:schemeClr>
                  </a:gs>
                  <a:gs pos="0">
                    <a:schemeClr val="accent6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10D-4381-8754-607149BFB333}"/>
              </c:ext>
            </c:extLst>
          </c:dPt>
          <c:dPt>
            <c:idx val="6"/>
            <c:bubble3D val="0"/>
            <c:spPr>
              <a:gradFill>
                <a:gsLst>
                  <a:gs pos="100000">
                    <a:schemeClr val="accent1">
                      <a:lumMod val="60000"/>
                      <a:lumMod val="60000"/>
                      <a:lumOff val="40000"/>
                    </a:schemeClr>
                  </a:gs>
                  <a:gs pos="0">
                    <a:schemeClr val="accent1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10D-4381-8754-607149BFB333}"/>
              </c:ext>
            </c:extLst>
          </c:dPt>
          <c:dPt>
            <c:idx val="7"/>
            <c:bubble3D val="0"/>
            <c:spPr>
              <a:gradFill>
                <a:gsLst>
                  <a:gs pos="100000">
                    <a:schemeClr val="accent2">
                      <a:lumMod val="60000"/>
                      <a:lumMod val="60000"/>
                      <a:lumOff val="40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10D-4381-8754-607149BFB333}"/>
              </c:ext>
            </c:extLst>
          </c:dPt>
          <c:cat>
            <c:strRef>
              <c:f>List1!$A$2:$A$9</c:f>
              <c:strCache>
                <c:ptCount val="8"/>
                <c:pt idx="0">
                  <c:v>Osnovnošolska ali manj</c:v>
                </c:pt>
                <c:pt idx="1">
                  <c:v>Poklicna </c:v>
                </c:pt>
                <c:pt idx="2">
                  <c:v>Srednja</c:v>
                </c:pt>
                <c:pt idx="3">
                  <c:v>Višješolski programi</c:v>
                </c:pt>
                <c:pt idx="4">
                  <c:v>1. Bolonjska stopnja</c:v>
                </c:pt>
                <c:pt idx="5">
                  <c:v>2. Bolonjska stopnja</c:v>
                </c:pt>
                <c:pt idx="6">
                  <c:v>Magisterij znanosti</c:v>
                </c:pt>
                <c:pt idx="7">
                  <c:v>Doktorat znanosti</c:v>
                </c:pt>
              </c:strCache>
            </c:strRef>
          </c:cat>
          <c:val>
            <c:numRef>
              <c:f>List1!$B$2:$B$9</c:f>
              <c:numCache>
                <c:formatCode>0%</c:formatCode>
                <c:ptCount val="8"/>
                <c:pt idx="0">
                  <c:v>0.04</c:v>
                </c:pt>
                <c:pt idx="1">
                  <c:v>0.12</c:v>
                </c:pt>
                <c:pt idx="2">
                  <c:v>0.31</c:v>
                </c:pt>
                <c:pt idx="3">
                  <c:v>0.08</c:v>
                </c:pt>
                <c:pt idx="4">
                  <c:v>0.18</c:v>
                </c:pt>
                <c:pt idx="5">
                  <c:v>0.26</c:v>
                </c:pt>
                <c:pt idx="6">
                  <c:v>3.0000000000000001E-3</c:v>
                </c:pt>
                <c:pt idx="7">
                  <c:v>0.01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List1!$B$1</c15:sqref>
                        </c15:formulaRef>
                      </c:ext>
                    </c:extLst>
                    <c:strCache>
                      <c:ptCount val="1"/>
                      <c:pt idx="0">
                        <c:v>Izobrazba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0-80D2-4EEA-8F58-7C41415FF9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Nizi 1</c:v>
                </c:pt>
              </c:strCache>
            </c:strRef>
          </c:tx>
          <c:spPr>
            <a:solidFill>
              <a:srgbClr val="9999FF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O usposabljanju je bilo v javnosti na voljo dovolj informacij.</c:v>
                </c:pt>
                <c:pt idx="1">
                  <c:v>Po zaključku usposabljanja sem dobil/a več možnosti za službo.</c:v>
                </c:pt>
                <c:pt idx="2">
                  <c:v>Usposabljanje je bilo dovolj dolgo, da je delodajalec spoznal kaj znam in zmorem.</c:v>
                </c:pt>
                <c:pt idx="3">
                  <c:v>Delodajalec mi je zagotovil ustrezno mentorstvo.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3</c:v>
                </c:pt>
                <c:pt idx="1">
                  <c:v>2.9</c:v>
                </c:pt>
                <c:pt idx="2">
                  <c:v>3.6</c:v>
                </c:pt>
                <c:pt idx="3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CB-4195-9929-D7847ED8A5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87288415"/>
        <c:axId val="487288831"/>
      </c:barChart>
      <c:catAx>
        <c:axId val="48728841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87288831"/>
        <c:crosses val="autoZero"/>
        <c:auto val="1"/>
        <c:lblAlgn val="ctr"/>
        <c:lblOffset val="100"/>
        <c:noMultiLvlLbl val="0"/>
      </c:catAx>
      <c:valAx>
        <c:axId val="48728883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872884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FFB-479A-BDE9-928F229F1F92}"/>
              </c:ext>
            </c:extLst>
          </c:dPt>
          <c:dPt>
            <c:idx val="1"/>
            <c:bubble3D val="0"/>
            <c:spPr>
              <a:solidFill>
                <a:srgbClr val="9999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5CD-44F5-8EF6-24CD5D03A9E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0%</c:formatCode>
                <c:ptCount val="2"/>
                <c:pt idx="0">
                  <c:v>0.34</c:v>
                </c:pt>
                <c:pt idx="1">
                  <c:v>0.66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CD-44F5-8EF6-24CD5D03A9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Vzroki</c:v>
                </c:pt>
              </c:strCache>
            </c:strRef>
          </c:tx>
          <c:spPr>
            <a:solidFill>
              <a:srgbClr val="9999FF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Delodajalec</c:v>
                </c:pt>
                <c:pt idx="1">
                  <c:v>ZRSZ</c:v>
                </c:pt>
                <c:pt idx="2">
                  <c:v>Vključena oseba</c:v>
                </c:pt>
                <c:pt idx="3">
                  <c:v>Prepoved zaposlovanja v javnem sektorju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190</c:v>
                </c:pt>
                <c:pt idx="1">
                  <c:v>1</c:v>
                </c:pt>
                <c:pt idx="2">
                  <c:v>35</c:v>
                </c:pt>
                <c:pt idx="3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4D-4C1F-A400-FB2DEE0E92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6960175"/>
        <c:axId val="486957263"/>
      </c:barChart>
      <c:catAx>
        <c:axId val="4869601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86957263"/>
        <c:crosses val="autoZero"/>
        <c:auto val="1"/>
        <c:lblAlgn val="ctr"/>
        <c:lblOffset val="100"/>
        <c:noMultiLvlLbl val="0"/>
      </c:catAx>
      <c:valAx>
        <c:axId val="4869572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86960175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Nizi 1</c:v>
                </c:pt>
              </c:strCache>
            </c:strRef>
          </c:tx>
          <c:spPr>
            <a:solidFill>
              <a:srgbClr val="009999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O spodbudi za zaposlovanje za nedoločen čas se je veliko govorilo v javnosti.</c:v>
                </c:pt>
                <c:pt idx="1">
                  <c:v>Na Zavodu sem dobil/a vse potrebne informacije o ukrepu.</c:v>
                </c:pt>
                <c:pt idx="2">
                  <c:v>Delodajalec me brez spodbude za oprostitev prispevkov ne bi zaposlil za nedoločen čas.</c:v>
                </c:pt>
                <c:pt idx="3">
                  <c:v>Delodajalec mi je zagotovil ustrezno menotrstvo oziroma uvajanje na delo.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3.1</c:v>
                </c:pt>
                <c:pt idx="1">
                  <c:v>3</c:v>
                </c:pt>
                <c:pt idx="2">
                  <c:v>3.8</c:v>
                </c:pt>
                <c:pt idx="3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34-4484-AAF6-77D3918198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86954351"/>
        <c:axId val="486966415"/>
      </c:barChart>
      <c:catAx>
        <c:axId val="4869543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86966415"/>
        <c:crosses val="autoZero"/>
        <c:auto val="1"/>
        <c:lblAlgn val="ctr"/>
        <c:lblOffset val="100"/>
        <c:noMultiLvlLbl val="0"/>
      </c:catAx>
      <c:valAx>
        <c:axId val="48696641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869543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Nizi 1</c:v>
                </c:pt>
              </c:strCache>
            </c:strRef>
          </c:tx>
          <c:spPr>
            <a:solidFill>
              <a:srgbClr val="CC3399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Na Zavodu sem dobil dovolj informacij o programu mentorstva.</c:v>
                </c:pt>
                <c:pt idx="1">
                  <c:v>Zaradi zaključenega programa sem dobil več priložnosti za službo.</c:v>
                </c:pt>
                <c:pt idx="2">
                  <c:v>Mentor me je tekom programa uspešno pripravil na samostojno delo v podjetju.</c:v>
                </c:pt>
                <c:pt idx="3">
                  <c:v>Delodajalec je redno izplačeval plačo.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2.9</c:v>
                </c:pt>
                <c:pt idx="1">
                  <c:v>3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31-49ED-8FE3-92B58E5AA9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86963919"/>
        <c:axId val="486956847"/>
      </c:barChart>
      <c:catAx>
        <c:axId val="48696391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86956847"/>
        <c:crosses val="autoZero"/>
        <c:auto val="1"/>
        <c:lblAlgn val="ctr"/>
        <c:lblOffset val="100"/>
        <c:noMultiLvlLbl val="0"/>
      </c:catAx>
      <c:valAx>
        <c:axId val="4869568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869639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8A7-41AE-B1DC-FA04343F5342}"/>
              </c:ext>
            </c:extLst>
          </c:dPt>
          <c:dPt>
            <c:idx val="1"/>
            <c:bubble3D val="0"/>
            <c:spPr>
              <a:solidFill>
                <a:srgbClr val="CC33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8A7-41AE-B1DC-FA04343F534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0%</c:formatCode>
                <c:ptCount val="2"/>
                <c:pt idx="0">
                  <c:v>0.64</c:v>
                </c:pt>
                <c:pt idx="1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8A7-41AE-B1DC-FA04343F53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Vzroki</c:v>
                </c:pt>
              </c:strCache>
            </c:strRef>
          </c:tx>
          <c:spPr>
            <a:solidFill>
              <a:srgbClr val="CC3399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Delodajalec</c:v>
                </c:pt>
                <c:pt idx="1">
                  <c:v>ZRSZ</c:v>
                </c:pt>
                <c:pt idx="2">
                  <c:v>Vključena oseba</c:v>
                </c:pt>
                <c:pt idx="3">
                  <c:v>Prepoved zaposlovanja v javnem sektorju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2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36-4D33-8752-53A91BB74A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6960175"/>
        <c:axId val="486957263"/>
      </c:barChart>
      <c:catAx>
        <c:axId val="4869601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86957263"/>
        <c:crosses val="autoZero"/>
        <c:auto val="1"/>
        <c:lblAlgn val="ctr"/>
        <c:lblOffset val="100"/>
        <c:noMultiLvlLbl val="0"/>
      </c:catAx>
      <c:valAx>
        <c:axId val="4869572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86960175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Nizi 1</c:v>
                </c:pt>
              </c:strCache>
            </c:strRef>
          </c:tx>
          <c:spPr>
            <a:solidFill>
              <a:srgbClr val="99CC00"/>
            </a:solidFill>
            <a:ln>
              <a:noFill/>
            </a:ln>
            <a:effectLst/>
          </c:spPr>
          <c:invertIfNegative val="0"/>
          <c:cat>
            <c:strRef>
              <c:f>List1!$A$2:$A$6</c:f>
              <c:strCache>
                <c:ptCount val="5"/>
                <c:pt idx="0">
                  <c:v>O spodbudi za zaposlitev diplomantov je bilo v javnosti veliko informacij.</c:v>
                </c:pt>
                <c:pt idx="1">
                  <c:v>Pri opravljanju dela sem uporabljal znanje, ki sem ga dobil tekom izobraževanja.</c:v>
                </c:pt>
                <c:pt idx="2">
                  <c:v>Delodajalec me brez subvencije ne bi zaposlil</c:v>
                </c:pt>
                <c:pt idx="3">
                  <c:v>Delodajalec mi je pred začetkom dela predstavil program dela in katera znanja bom dobil/a do zaključka zaposlitve.</c:v>
                </c:pt>
                <c:pt idx="4">
                  <c:v>Delodajalec je zagotovil ustrezno mentorstvo oz. uvajanje na delo.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3</c:v>
                </c:pt>
                <c:pt idx="1">
                  <c:v>3.5</c:v>
                </c:pt>
                <c:pt idx="2">
                  <c:v>3.8</c:v>
                </c:pt>
                <c:pt idx="3">
                  <c:v>3.8</c:v>
                </c:pt>
                <c:pt idx="4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4B-496F-BA1C-5B4C58FC7E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27934703"/>
        <c:axId val="227933039"/>
      </c:barChart>
      <c:catAx>
        <c:axId val="22793470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27933039"/>
        <c:crosses val="autoZero"/>
        <c:auto val="1"/>
        <c:lblAlgn val="ctr"/>
        <c:lblOffset val="100"/>
        <c:noMultiLvlLbl val="0"/>
      </c:catAx>
      <c:valAx>
        <c:axId val="22793303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279347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Nizi 1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List1!$A$2:$A$6</c:f>
              <c:strCache>
                <c:ptCount val="5"/>
                <c:pt idx="0">
                  <c:v>Na Zavodu sem dobil/a dovolj informacij o programu.</c:v>
                </c:pt>
                <c:pt idx="1">
                  <c:v>Program mi je s strokovno pomočjo in vodenjem omogočil, da sem lahko izboljšal/a svojo podjetniško idejo.</c:v>
                </c:pt>
                <c:pt idx="2">
                  <c:v>Izobraževanja so mi dala koristno znanje, ki bi ga potreboval/a za uspešno vodenje podjetja.</c:v>
                </c:pt>
                <c:pt idx="3">
                  <c:v>Zaradi programa mi je uspelo ustanoviti svoje podjetje.</c:v>
                </c:pt>
                <c:pt idx="4">
                  <c:v>Moje podjetje uspešno posluje.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2.8</c:v>
                </c:pt>
                <c:pt idx="1">
                  <c:v>3.4</c:v>
                </c:pt>
                <c:pt idx="2">
                  <c:v>3.6</c:v>
                </c:pt>
                <c:pt idx="3">
                  <c:v>2.2999999999999998</c:v>
                </c:pt>
                <c:pt idx="4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C7-476D-9C48-4565C2800B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27938863"/>
        <c:axId val="227928463"/>
      </c:barChart>
      <c:catAx>
        <c:axId val="2279388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27928463"/>
        <c:crosses val="autoZero"/>
        <c:auto val="1"/>
        <c:lblAlgn val="ctr"/>
        <c:lblOffset val="100"/>
        <c:noMultiLvlLbl val="0"/>
      </c:catAx>
      <c:valAx>
        <c:axId val="22792846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279388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Nizi 1</c:v>
                </c:pt>
              </c:strCache>
            </c:strRef>
          </c:tx>
          <c:spPr>
            <a:solidFill>
              <a:srgbClr val="FF99CC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Na Zavodu sem dobil/a dovolj informacij o zaposlitvi v socialnem podjetju.</c:v>
                </c:pt>
                <c:pt idx="1">
                  <c:v>Pred zaposlitvijo v socialnem podjetju nisem mogel dobiti službe.</c:v>
                </c:pt>
                <c:pt idx="2">
                  <c:v>Delodajalec mi je zagotovil mentorstvo oz. uvajanje na delo.</c:v>
                </c:pt>
                <c:pt idx="3">
                  <c:v>Delodajalec mi je redno izplačeval plačo.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3.1</c:v>
                </c:pt>
                <c:pt idx="1">
                  <c:v>2.5</c:v>
                </c:pt>
                <c:pt idx="2">
                  <c:v>2.8</c:v>
                </c:pt>
                <c:pt idx="3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A1-4BA1-9533-6D9316ACF7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27929711"/>
        <c:axId val="227940111"/>
      </c:barChart>
      <c:catAx>
        <c:axId val="2279297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27940111"/>
        <c:crosses val="autoZero"/>
        <c:auto val="1"/>
        <c:lblAlgn val="ctr"/>
        <c:lblOffset val="100"/>
        <c:noMultiLvlLbl val="0"/>
      </c:catAx>
      <c:valAx>
        <c:axId val="2279401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279297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chemeClr val="lt1"/>
            </a:solidFill>
            <a:ln w="19050">
              <a:solidFill>
                <a:schemeClr val="accent1"/>
              </a:solidFill>
            </a:ln>
            <a:effectLst/>
          </c:spPr>
          <c:dPt>
            <c:idx val="0"/>
            <c:bubble3D val="0"/>
            <c:spPr>
              <a:solidFill>
                <a:schemeClr val="l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D8E-4177-B931-4B665246B4D8}"/>
              </c:ext>
            </c:extLst>
          </c:dPt>
          <c:dPt>
            <c:idx val="1"/>
            <c:bubble3D val="0"/>
            <c:spPr>
              <a:solidFill>
                <a:schemeClr val="l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FA2-4828-8FD0-FCFC2E84E317}"/>
              </c:ext>
            </c:extLst>
          </c:dPt>
          <c:dPt>
            <c:idx val="2"/>
            <c:bubble3D val="0"/>
            <c:spPr>
              <a:solidFill>
                <a:schemeClr val="l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FA2-4828-8FD0-FCFC2E84E317}"/>
              </c:ext>
            </c:extLst>
          </c:dPt>
          <c:dPt>
            <c:idx val="3"/>
            <c:bubble3D val="0"/>
            <c:spPr>
              <a:solidFill>
                <a:schemeClr val="l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FA2-4828-8FD0-FCFC2E84E317}"/>
              </c:ext>
            </c:extLst>
          </c:dPt>
          <c:dPt>
            <c:idx val="4"/>
            <c:bubble3D val="0"/>
            <c:spPr>
              <a:solidFill>
                <a:schemeClr val="l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FA2-4828-8FD0-FCFC2E84E31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List1!$A$2:$A$6</c:f>
              <c:strCache>
                <c:ptCount val="5"/>
                <c:pt idx="0">
                  <c:v>Manj kot en mesec</c:v>
                </c:pt>
                <c:pt idx="1">
                  <c:v>1 - 3 mesece</c:v>
                </c:pt>
                <c:pt idx="2">
                  <c:v>4 - 6 mesecev</c:v>
                </c:pt>
                <c:pt idx="3">
                  <c:v>7 - 12 mesecev</c:v>
                </c:pt>
                <c:pt idx="4">
                  <c:v>več kot eno leto</c:v>
                </c:pt>
              </c:strCache>
            </c:strRef>
          </c:cat>
          <c:val>
            <c:numRef>
              <c:f>List1!$B$2:$B$6</c:f>
              <c:numCache>
                <c:formatCode>0%</c:formatCode>
                <c:ptCount val="5"/>
                <c:pt idx="0">
                  <c:v>0.53</c:v>
                </c:pt>
                <c:pt idx="1">
                  <c:v>0.19</c:v>
                </c:pt>
                <c:pt idx="2">
                  <c:v>0.1</c:v>
                </c:pt>
                <c:pt idx="3">
                  <c:v>7.0000000000000007E-2</c:v>
                </c:pt>
                <c:pt idx="4">
                  <c:v>0.1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List1!$B$1</c15:sqref>
                        </c15:formulaRef>
                      </c:ext>
                    </c:extLst>
                    <c:strCache>
                      <c:ptCount val="1"/>
                      <c:pt idx="0">
                        <c:v>Čas brezposelnosti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0-ED8E-4177-B931-4B665246B4D8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Nizi 1</c:v>
                </c:pt>
              </c:strCache>
            </c:strRef>
          </c:tx>
          <c:spPr>
            <a:solidFill>
              <a:srgbClr val="9C8FE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List1!$A$2:$A$7</c:f>
              <c:strCache>
                <c:ptCount val="6"/>
                <c:pt idx="0">
                  <c:v>Delodajalci in delovno mesto</c:v>
                </c:pt>
                <c:pt idx="1">
                  <c:v>ZRSZ</c:v>
                </c:pt>
                <c:pt idx="2">
                  <c:v>Ukrepi</c:v>
                </c:pt>
                <c:pt idx="3">
                  <c:v>Osebno</c:v>
                </c:pt>
                <c:pt idx="4">
                  <c:v>Celotna izkušnja je bila dobra.</c:v>
                </c:pt>
                <c:pt idx="5">
                  <c:v>Ni bilo dobre izkušnje.</c:v>
                </c:pt>
              </c:strCache>
            </c:strRef>
          </c:cat>
          <c:val>
            <c:numRef>
              <c:f>List1!$B$2:$B$7</c:f>
              <c:numCache>
                <c:formatCode>General</c:formatCode>
                <c:ptCount val="6"/>
                <c:pt idx="0">
                  <c:v>109</c:v>
                </c:pt>
                <c:pt idx="1">
                  <c:v>24</c:v>
                </c:pt>
                <c:pt idx="2">
                  <c:v>639</c:v>
                </c:pt>
                <c:pt idx="3">
                  <c:v>170</c:v>
                </c:pt>
                <c:pt idx="4">
                  <c:v>9</c:v>
                </c:pt>
                <c:pt idx="5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79-4098-91BD-DFF2F45703F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227933455"/>
        <c:axId val="227937615"/>
      </c:barChart>
      <c:catAx>
        <c:axId val="2279334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27937615"/>
        <c:crosses val="autoZero"/>
        <c:auto val="1"/>
        <c:lblAlgn val="ctr"/>
        <c:lblOffset val="100"/>
        <c:noMultiLvlLbl val="0"/>
      </c:catAx>
      <c:valAx>
        <c:axId val="227937615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279334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Nizi 1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List1!$A$2:$A$5</c:f>
              <c:strCache>
                <c:ptCount val="4"/>
                <c:pt idx="0">
                  <c:v>Delodajalci</c:v>
                </c:pt>
                <c:pt idx="1">
                  <c:v>Ukrepi</c:v>
                </c:pt>
                <c:pt idx="2">
                  <c:v>ZRSZ</c:v>
                </c:pt>
                <c:pt idx="3">
                  <c:v>Nič ne bi spreminjal/a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118</c:v>
                </c:pt>
                <c:pt idx="1">
                  <c:v>451</c:v>
                </c:pt>
                <c:pt idx="2">
                  <c:v>100</c:v>
                </c:pt>
                <c:pt idx="3">
                  <c:v>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7D-430A-A87B-8477B1E2213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227927215"/>
        <c:axId val="227935119"/>
      </c:barChart>
      <c:catAx>
        <c:axId val="22792721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27935119"/>
        <c:crosses val="autoZero"/>
        <c:auto val="1"/>
        <c:lblAlgn val="ctr"/>
        <c:lblOffset val="100"/>
        <c:noMultiLvlLbl val="0"/>
      </c:catAx>
      <c:valAx>
        <c:axId val="22793511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279272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E74-4DC0-B947-3724F500D41B}"/>
              </c:ext>
            </c:extLst>
          </c:dPt>
          <c:dPt>
            <c:idx val="1"/>
            <c:bubble3D val="0"/>
            <c:spPr>
              <a:solidFill>
                <a:srgbClr val="9C8FE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695-4B86-ABFF-3EC16632497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0%</c:formatCode>
                <c:ptCount val="2"/>
                <c:pt idx="0">
                  <c:v>0.33</c:v>
                </c:pt>
                <c:pt idx="1">
                  <c:v>0.67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95-4B86-ABFF-3EC1663249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0266428592336769E-2"/>
          <c:y val="0.1259357372504476"/>
          <c:w val="0.17957434940558198"/>
          <c:h val="8.58626080489860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dPt>
            <c:idx val="0"/>
            <c:bubble3D val="0"/>
            <c:spPr>
              <a:solidFill>
                <a:srgbClr val="9C8FE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C11-4BB5-A3BE-367101269FE1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0C11-4BB5-A3BE-367101269FE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Za določen čas</c:v>
                </c:pt>
                <c:pt idx="1">
                  <c:v>Za nedoločen čas</c:v>
                </c:pt>
              </c:strCache>
            </c:strRef>
          </c:cat>
          <c:val>
            <c:numRef>
              <c:f>List1!$B$2:$B$3</c:f>
              <c:numCache>
                <c:formatCode>0%</c:formatCode>
                <c:ptCount val="2"/>
                <c:pt idx="0">
                  <c:v>0.6</c:v>
                </c:pt>
                <c:pt idx="1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11-4BB5-A3BE-367101269F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031527574518352"/>
          <c:y val="1.02306843613708E-2"/>
          <c:w val="0.65728658387476624"/>
          <c:h val="8.84815181889613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 dirty="0" smtClean="0"/>
              <a:t>Koliko</a:t>
            </a:r>
            <a:r>
              <a:rPr lang="sl-SI" baseline="0" dirty="0" smtClean="0"/>
              <a:t> časa po zaključku tečaja ali usposabljanja ali zaposlitve si dobil/a službo?</a:t>
            </a:r>
            <a:endParaRPr lang="sl-SI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Nizi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List1!$A$2:$A$8</c:f>
              <c:strCache>
                <c:ptCount val="7"/>
                <c:pt idx="0">
                  <c:v>Manj kot 1 mesec</c:v>
                </c:pt>
                <c:pt idx="1">
                  <c:v>1 - 3  mesece</c:v>
                </c:pt>
                <c:pt idx="2">
                  <c:v>4 - 6 mesecev</c:v>
                </c:pt>
                <c:pt idx="3">
                  <c:v>7 - 12 mesecev</c:v>
                </c:pt>
                <c:pt idx="4">
                  <c:v>Več kot eno leto</c:v>
                </c:pt>
                <c:pt idx="5">
                  <c:v>Nisem še dobil/a službe</c:v>
                </c:pt>
                <c:pt idx="6">
                  <c:v>Drugo</c:v>
                </c:pt>
              </c:strCache>
            </c:strRef>
          </c:cat>
          <c:val>
            <c:numRef>
              <c:f>List1!$B$2:$B$8</c:f>
              <c:numCache>
                <c:formatCode>General</c:formatCode>
                <c:ptCount val="7"/>
                <c:pt idx="0">
                  <c:v>87</c:v>
                </c:pt>
                <c:pt idx="1">
                  <c:v>125</c:v>
                </c:pt>
                <c:pt idx="2">
                  <c:v>105</c:v>
                </c:pt>
                <c:pt idx="3">
                  <c:v>47</c:v>
                </c:pt>
                <c:pt idx="4">
                  <c:v>43</c:v>
                </c:pt>
                <c:pt idx="5">
                  <c:v>459</c:v>
                </c:pt>
                <c:pt idx="6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63-4D09-B8F8-6910F90EF5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1944639"/>
        <c:axId val="341943391"/>
      </c:barChart>
      <c:catAx>
        <c:axId val="3419446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41943391"/>
        <c:crosses val="autoZero"/>
        <c:auto val="1"/>
        <c:lblAlgn val="ctr"/>
        <c:lblOffset val="100"/>
        <c:noMultiLvlLbl val="0"/>
      </c:catAx>
      <c:valAx>
        <c:axId val="341943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419446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Nizi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List1!$A$2:$A$8</c:f>
              <c:strCache>
                <c:ptCount val="7"/>
                <c:pt idx="0">
                  <c:v>Komunikacijske veščine</c:v>
                </c:pt>
                <c:pt idx="1">
                  <c:v>Organizacijske / načrtovalne veščine</c:v>
                </c:pt>
                <c:pt idx="2">
                  <c:v>Sposobnost sprejemanja odločitev</c:v>
                </c:pt>
                <c:pt idx="3">
                  <c:v>Timsko delo</c:v>
                </c:pt>
                <c:pt idx="4">
                  <c:v>Zaupanje / samostojnost</c:v>
                </c:pt>
                <c:pt idx="5">
                  <c:v>Računanje / Delo s številkami</c:v>
                </c:pt>
                <c:pt idx="6">
                  <c:v>Drugo</c:v>
                </c:pt>
              </c:strCache>
            </c:strRef>
          </c:cat>
          <c:val>
            <c:numRef>
              <c:f>List1!$B$2:$B$8</c:f>
              <c:numCache>
                <c:formatCode>General</c:formatCode>
                <c:ptCount val="7"/>
                <c:pt idx="0">
                  <c:v>716</c:v>
                </c:pt>
                <c:pt idx="1">
                  <c:v>575</c:v>
                </c:pt>
                <c:pt idx="2">
                  <c:v>482</c:v>
                </c:pt>
                <c:pt idx="3">
                  <c:v>388</c:v>
                </c:pt>
                <c:pt idx="4">
                  <c:v>546</c:v>
                </c:pt>
                <c:pt idx="5">
                  <c:v>149</c:v>
                </c:pt>
                <c:pt idx="6">
                  <c:v>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C4-4F75-B26D-6DB58F304F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41954207"/>
        <c:axId val="341954623"/>
      </c:barChart>
      <c:catAx>
        <c:axId val="3419542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41954623"/>
        <c:crosses val="autoZero"/>
        <c:auto val="1"/>
        <c:lblAlgn val="ctr"/>
        <c:lblOffset val="100"/>
        <c:noMultiLvlLbl val="0"/>
      </c:catAx>
      <c:valAx>
        <c:axId val="34195462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419542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Izguba študentskega statusa / prekinitev šolanja</c:v>
                </c:pt>
                <c:pt idx="1">
                  <c:v>Iztek zaposlitve</c:v>
                </c:pt>
                <c:pt idx="2">
                  <c:v>Zaključek izobraževanja</c:v>
                </c:pt>
                <c:pt idx="3">
                  <c:v>Drugo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1632</c:v>
                </c:pt>
                <c:pt idx="1">
                  <c:v>2046</c:v>
                </c:pt>
                <c:pt idx="2">
                  <c:v>1540</c:v>
                </c:pt>
                <c:pt idx="3">
                  <c:v>173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List1!$B$1</c15:sqref>
                        </c15:formulaRef>
                      </c:ext>
                    </c:extLst>
                    <c:strCache>
                      <c:ptCount val="1"/>
                      <c:pt idx="0">
                        <c:v>Razlog prijave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0-10D6-48EF-8A5B-D6F7299A13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6448703"/>
        <c:axId val="276451199"/>
      </c:barChart>
      <c:catAx>
        <c:axId val="2764487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76451199"/>
        <c:crosses val="autoZero"/>
        <c:auto val="1"/>
        <c:lblAlgn val="ctr"/>
        <c:lblOffset val="100"/>
        <c:noMultiLvlLbl val="0"/>
      </c:catAx>
      <c:valAx>
        <c:axId val="2764511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764487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6251455122953974"/>
          <c:y val="9.1915237164785266E-2"/>
          <c:w val="0.63748544877046032"/>
          <c:h val="0.9080847628352147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051-49DD-95D6-09BCAE8A0FBE}"/>
              </c:ext>
            </c:extLst>
          </c:dPt>
          <c:dPt>
            <c:idx val="1"/>
            <c:bubble3D val="0"/>
            <c:spPr>
              <a:solidFill>
                <a:srgbClr val="9C8FE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0BC-4A70-BEBE-5BE7E374AFAB}"/>
              </c:ext>
            </c:extLst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051-49DD-95D6-09BCAE8A0FBE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051-49DD-95D6-09BCAE8A0FBE}"/>
              </c:ext>
            </c:extLst>
          </c:dPt>
          <c:cat>
            <c:strRef>
              <c:f>List1!$A$2:$A$5</c:f>
              <c:strCache>
                <c:ptCount val="4"/>
                <c:pt idx="0">
                  <c:v>Preko spleta</c:v>
                </c:pt>
                <c:pt idx="1">
                  <c:v>Osebno na Uradu za delo</c:v>
                </c:pt>
                <c:pt idx="2">
                  <c:v>S prijavo poslano po pošti na Urad za delo</c:v>
                </c:pt>
                <c:pt idx="3">
                  <c:v>Drugo 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748</c:v>
                </c:pt>
                <c:pt idx="1">
                  <c:v>4647</c:v>
                </c:pt>
                <c:pt idx="2">
                  <c:v>14</c:v>
                </c:pt>
                <c:pt idx="3">
                  <c:v>11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List1!$B$1</c15:sqref>
                        </c15:formulaRef>
                      </c:ext>
                    </c:extLst>
                    <c:strCache>
                      <c:ptCount val="1"/>
                      <c:pt idx="0">
                        <c:v>Način prijave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0-40BC-4A70-BEBE-5BE7E374AF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1.9975806355114766E-2"/>
          <c:y val="0.29045364290640324"/>
          <c:w val="0.33186140527710245"/>
          <c:h val="0.46517060367454061"/>
        </c:manualLayout>
      </c:layout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List1!$A$2:$A$9</c:f>
              <c:strCache>
                <c:ptCount val="8"/>
                <c:pt idx="0">
                  <c:v>Nadomestilo za brezposelnost</c:v>
                </c:pt>
                <c:pt idx="1">
                  <c:v>Svetovanje</c:v>
                </c:pt>
                <c:pt idx="2">
                  <c:v>Napotitve na delovna mesta</c:v>
                </c:pt>
                <c:pt idx="3">
                  <c:v>Ugodnosti, ki jh dobim kot registrirana brezposelna oseba</c:v>
                </c:pt>
                <c:pt idx="4">
                  <c:v>Možnost hitrejše zaposlitve</c:v>
                </c:pt>
                <c:pt idx="5">
                  <c:v>Izobraževanja in tečaji</c:v>
                </c:pt>
                <c:pt idx="6">
                  <c:v>Osnovno zdravstveno zavarovanje</c:v>
                </c:pt>
                <c:pt idx="7">
                  <c:v>Drugo</c:v>
                </c:pt>
              </c:strCache>
            </c:strRef>
          </c:cat>
          <c:val>
            <c:numRef>
              <c:f>List1!$B$2:$B$9</c:f>
              <c:numCache>
                <c:formatCode>General</c:formatCode>
                <c:ptCount val="8"/>
                <c:pt idx="0">
                  <c:v>1972</c:v>
                </c:pt>
                <c:pt idx="1">
                  <c:v>1201</c:v>
                </c:pt>
                <c:pt idx="2">
                  <c:v>1729</c:v>
                </c:pt>
                <c:pt idx="3">
                  <c:v>1093</c:v>
                </c:pt>
                <c:pt idx="4">
                  <c:v>2356</c:v>
                </c:pt>
                <c:pt idx="5">
                  <c:v>1162</c:v>
                </c:pt>
                <c:pt idx="6">
                  <c:v>1340</c:v>
                </c:pt>
                <c:pt idx="7">
                  <c:v>199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List1!$B$1</c15:sqref>
                        </c15:formulaRef>
                      </c:ext>
                    </c:extLst>
                    <c:strCache>
                      <c:ptCount val="1"/>
                      <c:pt idx="0">
                        <c:v>Razlogi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0-7879-4B5C-8525-4BE852544D7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384301087"/>
        <c:axId val="384306911"/>
      </c:barChart>
      <c:catAx>
        <c:axId val="3843010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84306911"/>
        <c:crosses val="autoZero"/>
        <c:auto val="1"/>
        <c:lblAlgn val="ctr"/>
        <c:lblOffset val="100"/>
        <c:noMultiLvlLbl val="0"/>
      </c:catAx>
      <c:valAx>
        <c:axId val="3843069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843010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1 - Popolnoma se ne strinjam do 5 - popolnoma se strinjam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List1!$A$2:$A$4</c:f>
              <c:strCache>
                <c:ptCount val="3"/>
                <c:pt idx="0">
                  <c:v>Svetovalec mi pomaga pri reševanju težave.</c:v>
                </c:pt>
                <c:pt idx="1">
                  <c:v>Svetovalec upošteva dogovore.</c:v>
                </c:pt>
                <c:pt idx="2">
                  <c:v>Od svetovalca dobim informacije, ki jih potrebujem.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3.3</c:v>
                </c:pt>
                <c:pt idx="1">
                  <c:v>4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DA-4227-8800-C582C04F7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8777439"/>
        <c:axId val="168773279"/>
      </c:barChart>
      <c:catAx>
        <c:axId val="1687774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68773279"/>
        <c:crosses val="autoZero"/>
        <c:auto val="1"/>
        <c:lblAlgn val="ctr"/>
        <c:lblOffset val="100"/>
        <c:noMultiLvlLbl val="0"/>
      </c:catAx>
      <c:valAx>
        <c:axId val="16877327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687774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7912210311926252E-2"/>
          <c:y val="0.91845975335031993"/>
          <c:w val="0.8751286756052018"/>
          <c:h val="7.40409626246313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Ali si s svetovalcem v času prijave na Zavodu podpisal zaposlitveni načrt?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358-4384-B124-733E2ABF52F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358-4384-B124-733E2ABF52F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358-4384-B124-733E2ABF52F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Da</c:v>
                </c:pt>
                <c:pt idx="1">
                  <c:v>Ne</c:v>
                </c:pt>
                <c:pt idx="2">
                  <c:v>Ne vem</c:v>
                </c:pt>
              </c:strCache>
            </c:strRef>
          </c:cat>
          <c:val>
            <c:numRef>
              <c:f>List1!$B$2:$B$4</c:f>
              <c:numCache>
                <c:formatCode>0%</c:formatCode>
                <c:ptCount val="3"/>
                <c:pt idx="0">
                  <c:v>0.86</c:v>
                </c:pt>
                <c:pt idx="1">
                  <c:v>0.08</c:v>
                </c:pt>
                <c:pt idx="2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DD-4E1F-9E94-CA3E59E955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0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064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330" kern="1200"/>
  </cs:chartArea>
  <cs:dataLabel>
    <cs:lnRef idx="0">
      <cs:styleClr val="0"/>
    </cs:lnRef>
    <cs:fillRef idx="0"/>
    <cs:effectRef idx="0"/>
    <cs:fontRef idx="minor">
      <cs:styleClr val="0"/>
    </cs:fontRef>
    <cs:defRPr sz="1197" b="1" kern="1200"/>
  </cs:dataLabel>
  <cs:dataLabelCallout>
    <cs:lnRef idx="0">
      <cs:styleClr val="0"/>
    </cs:lnRef>
    <cs:fillRef idx="0"/>
    <cs:effectRef idx="0"/>
    <cs:fontRef idx="minor">
      <cs:styleClr val="0"/>
    </cs:fontRef>
    <cs:spPr>
      <a:solidFill>
        <a:schemeClr val="lt1"/>
      </a:solidFill>
      <a:ln>
        <a:solidFill>
          <a:schemeClr val="phClr"/>
        </a:solidFill>
      </a:ln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0"/>
    </cs:lnRef>
    <cs:fillRef idx="0"/>
    <cs:effectRef idx="0"/>
    <cs:fontRef idx="minor">
      <a:schemeClr val="dk1"/>
    </cs:fontRef>
    <cs:spPr>
      <a:solidFill>
        <a:schemeClr val="lt1"/>
      </a:solidFill>
      <a:ln w="19050"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0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AD6ED-A33A-4687-A03D-688F668C1666}" type="datetimeFigureOut">
              <a:rPr lang="sl-SI" smtClean="0"/>
              <a:t>8.4.2016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242F52-E3C8-4887-A7AB-5F8AAFFC19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67285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900079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Q11	Kako ocenjuješ svetovalca, s katerim si imel ali še imaš na Zavodu največ stika? 										</a:t>
            </a:r>
          </a:p>
          <a:p>
            <a:r>
              <a:rPr lang="sl-SI" dirty="0" smtClean="0"/>
              <a:t>	Podvprašanja	Odgovori						Veljavni	Št. enot	Povprečje	</a:t>
            </a:r>
            <a:r>
              <a:rPr lang="sl-SI" dirty="0" err="1" smtClean="0"/>
              <a:t>Std</a:t>
            </a:r>
            <a:r>
              <a:rPr lang="sl-SI" dirty="0" smtClean="0"/>
              <a:t>. Odklon</a:t>
            </a:r>
          </a:p>
          <a:p>
            <a:r>
              <a:rPr lang="sl-SI" dirty="0" smtClean="0"/>
              <a:t>		1Sploh se ne strinjam	2	3	4	5Popolnoma se strinjam	Skupaj				</a:t>
            </a:r>
          </a:p>
          <a:p>
            <a:r>
              <a:rPr lang="sl-SI" dirty="0" smtClean="0"/>
              <a:t>Q11a_1	Svetovalec mi pomaga pri reševanju težav. -	731	737	1175	1081	1303	5027	5027	5825	3,3	1,38</a:t>
            </a:r>
          </a:p>
          <a:p>
            <a:r>
              <a:rPr lang="sl-SI" dirty="0" smtClean="0"/>
              <a:t>		15%	15%	23%	22%	26%	100%				</a:t>
            </a:r>
          </a:p>
          <a:p>
            <a:r>
              <a:rPr lang="sl-SI" dirty="0" smtClean="0"/>
              <a:t>Q11b_1	Svetovalec upošteva dogovore. -	319	352	853	1203	2309	5036	5036	5825	4	1,21</a:t>
            </a:r>
          </a:p>
          <a:p>
            <a:r>
              <a:rPr lang="sl-SI" dirty="0" smtClean="0"/>
              <a:t>		6%	7%	17%	24%	46%	100%				</a:t>
            </a:r>
          </a:p>
          <a:p>
            <a:r>
              <a:rPr lang="sl-SI" dirty="0" smtClean="0"/>
              <a:t>Q11c_1	Od svetovalca dobim informacije, ki jih potrebujem. -	516	665	1060	1205	1694	5140	5140	5825	3,6	1,33</a:t>
            </a:r>
          </a:p>
          <a:p>
            <a:r>
              <a:rPr lang="sl-SI" dirty="0" smtClean="0"/>
              <a:t>		10%	13%	21%	23%	33%	100%				</a:t>
            </a:r>
          </a:p>
          <a:p>
            <a:r>
              <a:rPr lang="sl-SI" dirty="0" smtClean="0"/>
              <a:t>											</a:t>
            </a:r>
          </a:p>
          <a:p>
            <a:r>
              <a:rPr lang="sl-SI" dirty="0" smtClean="0"/>
              <a:t>Q12	Kako si bil na splošno zadovoljen s podporo svetovalca pri iskanju zaposlitve?										</a:t>
            </a:r>
          </a:p>
          <a:p>
            <a:r>
              <a:rPr lang="sl-SI" dirty="0" smtClean="0"/>
              <a:t>	Podvprašanja	Odgovori						Veljavni	Št. enot	Povprečje	</a:t>
            </a:r>
            <a:r>
              <a:rPr lang="sl-SI" dirty="0" err="1" smtClean="0"/>
              <a:t>Std</a:t>
            </a:r>
            <a:r>
              <a:rPr lang="sl-SI" dirty="0" smtClean="0"/>
              <a:t>. Odklon</a:t>
            </a:r>
          </a:p>
          <a:p>
            <a:r>
              <a:rPr lang="sl-SI" dirty="0" smtClean="0"/>
              <a:t>		1Sploh nisem zadovoljen	2	3	4	5Popolnoma sem zadovoljen	Skupaj				</a:t>
            </a:r>
          </a:p>
          <a:p>
            <a:r>
              <a:rPr lang="sl-SI" dirty="0" smtClean="0"/>
              <a:t>Q12a_1	-	764	786	1198	1150	1215	5113	5113	5825	3,2	1,37</a:t>
            </a:r>
          </a:p>
          <a:p>
            <a:r>
              <a:rPr lang="sl-SI" dirty="0" smtClean="0"/>
              <a:t>		15%	15%	23%	22%	24%	100%				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038681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Q13 Ali si s svetovalcem v časi prijave na Zavodu podpisal zaposlitveni načrt? Zaposlitveni načrt je tvoj dogovor s svetovalcem zaposlitve o vaših zaposlitvenih ciljih, načrtovanih aktivnostih iskanja zaposlitve in območju iskanja zaposlitve.	FREKVENCA	DELEŽ OD VELJAVNIH ODG.</a:t>
            </a:r>
          </a:p>
          <a:p>
            <a:r>
              <a:rPr lang="sl-SI" dirty="0" smtClean="0"/>
              <a:t>1 Da.	4687	86%</a:t>
            </a:r>
          </a:p>
          <a:p>
            <a:r>
              <a:rPr lang="sl-SI" dirty="0" smtClean="0"/>
              <a:t>2 Ne.	429	8%</a:t>
            </a:r>
          </a:p>
          <a:p>
            <a:r>
              <a:rPr lang="sl-SI" dirty="0" smtClean="0"/>
              <a:t>3 Ne vem.	328	6%</a:t>
            </a:r>
          </a:p>
          <a:p>
            <a:r>
              <a:rPr lang="sl-SI" dirty="0" smtClean="0"/>
              <a:t>SKUPAJ	5444	100%</a:t>
            </a:r>
          </a:p>
          <a:p>
            <a:endParaRPr lang="sl-SI" dirty="0" smtClean="0"/>
          </a:p>
          <a:p>
            <a:r>
              <a:rPr lang="sl-SI" dirty="0" smtClean="0"/>
              <a:t>Q14	Kako bi ocenil tvoj zaposlitveni načrt?										</a:t>
            </a:r>
          </a:p>
          <a:p>
            <a:r>
              <a:rPr lang="sl-SI" dirty="0" smtClean="0"/>
              <a:t>	Podvprašanja	Odgovori						Veljavni	Št. enot	Povprečje	</a:t>
            </a:r>
            <a:r>
              <a:rPr lang="sl-SI" dirty="0" err="1" smtClean="0"/>
              <a:t>Std</a:t>
            </a:r>
            <a:r>
              <a:rPr lang="sl-SI" dirty="0" smtClean="0"/>
              <a:t>. Odklon</a:t>
            </a:r>
          </a:p>
          <a:p>
            <a:r>
              <a:rPr lang="sl-SI" dirty="0" smtClean="0"/>
              <a:t>		1Sploh se ne strinjam	2	3	4	5Popolnoma se strinjam	Skupaj				</a:t>
            </a:r>
          </a:p>
          <a:p>
            <a:r>
              <a:rPr lang="sl-SI" dirty="0" smtClean="0"/>
              <a:t>Q14a_1	Zaposlitveni načrt je jasen in razumljiv.   -	195	312	999	1390	1622	4518	4518	5825	3,9	1,11</a:t>
            </a:r>
          </a:p>
          <a:p>
            <a:r>
              <a:rPr lang="sl-SI" dirty="0" smtClean="0"/>
              <a:t>		4%	7%	22%	31%	36%	100%				</a:t>
            </a:r>
          </a:p>
          <a:p>
            <a:r>
              <a:rPr lang="sl-SI" dirty="0" smtClean="0"/>
              <a:t>Q14b_1	Zaposlitveni načrt vključuje moja pričakovanja o nadaljnji poklicni karieri. -	327	496	1036	1285	1295	4439	4439	5825	3,6	1,22</a:t>
            </a:r>
          </a:p>
          <a:p>
            <a:r>
              <a:rPr lang="sl-SI" dirty="0" smtClean="0"/>
              <a:t>		7%	11%	23%	29%	29%	100%				</a:t>
            </a:r>
          </a:p>
          <a:p>
            <a:r>
              <a:rPr lang="sl-SI" dirty="0" smtClean="0"/>
              <a:t>Q14c_1	Zaposlitveni načrt mi je v oporo in pomoč pri iskanju zaposlitve. -	1020	809	1061	761	762	4413	4413	5825	2,9	1,4</a:t>
            </a:r>
          </a:p>
          <a:p>
            <a:r>
              <a:rPr lang="sl-SI" dirty="0" smtClean="0"/>
              <a:t>		23%	18%	24%	17%	17%	100%				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11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009007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12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663916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Q16 Ali poznaš program Jamstvo za mlade?	FREKVENCA	DELEŽ OD VELJAVNIH ODG.</a:t>
            </a:r>
          </a:p>
          <a:p>
            <a:r>
              <a:rPr lang="sl-SI" dirty="0" smtClean="0"/>
              <a:t>1 Da.	1406	26%</a:t>
            </a:r>
          </a:p>
          <a:p>
            <a:r>
              <a:rPr lang="sl-SI" dirty="0" smtClean="0"/>
              <a:t>2 Ne.	3978	74%</a:t>
            </a:r>
          </a:p>
          <a:p>
            <a:r>
              <a:rPr lang="sl-SI" dirty="0" smtClean="0"/>
              <a:t>SKUPAJ	5384	100%</a:t>
            </a:r>
          </a:p>
          <a:p>
            <a:r>
              <a:rPr lang="sl-SI" dirty="0" smtClean="0"/>
              <a:t>		</a:t>
            </a:r>
          </a:p>
          <a:p>
            <a:r>
              <a:rPr lang="sl-SI" dirty="0" smtClean="0"/>
              <a:t>Q17 Kje si izvedel za program Jamstva za mlade)	FREKVENCA	DELEŽ OD VELJAVNIH ODG.</a:t>
            </a:r>
          </a:p>
          <a:p>
            <a:r>
              <a:rPr lang="sl-SI" dirty="0" smtClean="0"/>
              <a:t>1 Na spletni strani Zavoda za zaposlovanje.	634	45%</a:t>
            </a:r>
          </a:p>
          <a:p>
            <a:r>
              <a:rPr lang="sl-SI" dirty="0" smtClean="0"/>
              <a:t>2 Na </a:t>
            </a:r>
            <a:r>
              <a:rPr lang="sl-SI" dirty="0" err="1" smtClean="0"/>
              <a:t>facebook</a:t>
            </a:r>
            <a:r>
              <a:rPr lang="sl-SI" dirty="0" smtClean="0"/>
              <a:t> strani Zavoda za zaposlovanje.	23	2%</a:t>
            </a:r>
          </a:p>
          <a:p>
            <a:r>
              <a:rPr lang="sl-SI" dirty="0" smtClean="0"/>
              <a:t>3 Na spletni strani Ministrstva za delo, družino, socialne zadeve in enake možnosti.	28	2%</a:t>
            </a:r>
          </a:p>
          <a:p>
            <a:r>
              <a:rPr lang="sl-SI" dirty="0" smtClean="0"/>
              <a:t>4 Na spletni strani www.jamstvozamlade.si	30	2%</a:t>
            </a:r>
          </a:p>
          <a:p>
            <a:r>
              <a:rPr lang="sl-SI" dirty="0" smtClean="0"/>
              <a:t>5 Na </a:t>
            </a:r>
            <a:r>
              <a:rPr lang="sl-SI" dirty="0" err="1" smtClean="0"/>
              <a:t>facebook</a:t>
            </a:r>
            <a:r>
              <a:rPr lang="sl-SI" dirty="0" smtClean="0"/>
              <a:t> strani Jamstvo za mlade.	22	2%</a:t>
            </a:r>
          </a:p>
          <a:p>
            <a:r>
              <a:rPr lang="sl-SI" dirty="0" smtClean="0"/>
              <a:t>6 Iz medijev. Katerega?	49	3%</a:t>
            </a:r>
          </a:p>
          <a:p>
            <a:r>
              <a:rPr lang="sl-SI" dirty="0" smtClean="0"/>
              <a:t>televizija (RTV, 24UR)	23	</a:t>
            </a:r>
          </a:p>
          <a:p>
            <a:r>
              <a:rPr lang="sl-SI" dirty="0" smtClean="0"/>
              <a:t>splet (rtvslo.si, moja zaposlitev)	8	</a:t>
            </a:r>
          </a:p>
          <a:p>
            <a:r>
              <a:rPr lang="sl-SI" dirty="0" smtClean="0"/>
              <a:t>radio (VAL202, Radio prvi)	3	</a:t>
            </a:r>
          </a:p>
          <a:p>
            <a:r>
              <a:rPr lang="sl-SI" dirty="0" smtClean="0"/>
              <a:t>časopisi 	1	</a:t>
            </a:r>
          </a:p>
          <a:p>
            <a:r>
              <a:rPr lang="sl-SI" dirty="0" smtClean="0"/>
              <a:t>7 Od prijateljev.	100	7%</a:t>
            </a:r>
          </a:p>
          <a:p>
            <a:r>
              <a:rPr lang="sl-SI" dirty="0" smtClean="0"/>
              <a:t>8 Od delodajalca.	40	3%</a:t>
            </a:r>
          </a:p>
          <a:p>
            <a:r>
              <a:rPr lang="sl-SI" dirty="0" smtClean="0"/>
              <a:t>9 V šoli ali fakulteti.	8	1%</a:t>
            </a:r>
          </a:p>
          <a:p>
            <a:r>
              <a:rPr lang="sl-SI" dirty="0" smtClean="0"/>
              <a:t>10 Od svetovalca na Zavodu za zaposlovanje.	424	30%</a:t>
            </a:r>
          </a:p>
          <a:p>
            <a:r>
              <a:rPr lang="sl-SI" dirty="0" smtClean="0"/>
              <a:t>11 Na enem od zaposlitvenih dogodkov. Katerem?	12	1%</a:t>
            </a:r>
          </a:p>
          <a:p>
            <a:r>
              <a:rPr lang="sl-SI" dirty="0" smtClean="0"/>
              <a:t>tečaji in usposabljanja v organizaciji ZRSZ	7	</a:t>
            </a:r>
          </a:p>
          <a:p>
            <a:r>
              <a:rPr lang="sl-SI" dirty="0" smtClean="0"/>
              <a:t>predavanje na temo Jamstva z mlade	1	</a:t>
            </a:r>
          </a:p>
          <a:p>
            <a:r>
              <a:rPr lang="sl-SI" dirty="0" smtClean="0"/>
              <a:t>Karierni sejem Moje delo	1	</a:t>
            </a:r>
          </a:p>
          <a:p>
            <a:r>
              <a:rPr lang="sl-SI" dirty="0" smtClean="0"/>
              <a:t>Študentska arena	1	</a:t>
            </a:r>
          </a:p>
          <a:p>
            <a:r>
              <a:rPr lang="sl-SI" dirty="0" smtClean="0"/>
              <a:t>12 Drugo:	32	2%</a:t>
            </a:r>
          </a:p>
          <a:p>
            <a:r>
              <a:rPr lang="sl-SI" dirty="0" smtClean="0"/>
              <a:t>preko mladinskih organizacij	11	</a:t>
            </a:r>
          </a:p>
          <a:p>
            <a:r>
              <a:rPr lang="sl-SI" dirty="0" smtClean="0"/>
              <a:t>preko spleta (e-</a:t>
            </a:r>
            <a:r>
              <a:rPr lang="sl-SI" dirty="0" err="1" smtClean="0"/>
              <a:t>novičniki</a:t>
            </a:r>
            <a:r>
              <a:rPr lang="sl-SI" dirty="0" smtClean="0"/>
              <a:t>)	5	</a:t>
            </a:r>
          </a:p>
          <a:p>
            <a:r>
              <a:rPr lang="sl-SI" dirty="0" smtClean="0"/>
              <a:t>drugo	16	</a:t>
            </a:r>
          </a:p>
          <a:p>
            <a:r>
              <a:rPr lang="sl-SI" dirty="0" smtClean="0"/>
              <a:t>SKUPAJ	1402	100%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13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434379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Q18- Splošno mnenje o programu Jamstva za mlade	FREKVENCA	DELEŽ OD VELJAVNIH ODG</a:t>
            </a:r>
          </a:p>
          <a:p>
            <a:r>
              <a:rPr lang="sl-SI" dirty="0" smtClean="0"/>
              <a:t>1 Pozitivno splošno	358	45%</a:t>
            </a:r>
          </a:p>
          <a:p>
            <a:r>
              <a:rPr lang="sl-SI" dirty="0" smtClean="0"/>
              <a:t>2 pozitivno konkretno	62	8%</a:t>
            </a:r>
          </a:p>
          <a:p>
            <a:r>
              <a:rPr lang="sl-SI" dirty="0" smtClean="0"/>
              <a:t>3 negativno splošno	88	11%</a:t>
            </a:r>
          </a:p>
          <a:p>
            <a:r>
              <a:rPr lang="sl-SI" dirty="0" smtClean="0"/>
              <a:t>4 negativno konkretno	147	18%</a:t>
            </a:r>
          </a:p>
          <a:p>
            <a:r>
              <a:rPr lang="sl-SI" dirty="0" smtClean="0"/>
              <a:t>5 nevtralno 	105	13%</a:t>
            </a:r>
          </a:p>
          <a:p>
            <a:r>
              <a:rPr lang="sl-SI" dirty="0" smtClean="0"/>
              <a:t>6 predlogi	30	4%</a:t>
            </a:r>
          </a:p>
          <a:p>
            <a:r>
              <a:rPr lang="sl-SI" dirty="0" smtClean="0"/>
              <a:t>7 ostalo	10	1%</a:t>
            </a:r>
          </a:p>
          <a:p>
            <a:r>
              <a:rPr lang="sl-SI" dirty="0" smtClean="0"/>
              <a:t>SKUPAJ	800	100%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14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652608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801627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Q20 - Koliko časa ja preteklo od prijave na Zavodu za zaposlovanje do prejema ponudbe za vključitev v tečaje ali usposabljanje ali zaposlitev?	FREKVENCA	DELEŽ OD VELJAVNIH ORG.</a:t>
            </a:r>
          </a:p>
          <a:p>
            <a:r>
              <a:rPr lang="sl-SI" dirty="0" smtClean="0"/>
              <a:t>1 1 mesec ali manj	786	16%</a:t>
            </a:r>
          </a:p>
          <a:p>
            <a:r>
              <a:rPr lang="sl-SI" dirty="0" smtClean="0"/>
              <a:t>2 2 - 4 mesece	1141	23%</a:t>
            </a:r>
          </a:p>
          <a:p>
            <a:r>
              <a:rPr lang="sl-SI" dirty="0" smtClean="0"/>
              <a:t>3 4 - 6 mesecev	554	11%</a:t>
            </a:r>
          </a:p>
          <a:p>
            <a:r>
              <a:rPr lang="sl-SI" dirty="0" smtClean="0"/>
              <a:t>4 Več kot 6 mesecev	676	14%</a:t>
            </a:r>
          </a:p>
          <a:p>
            <a:r>
              <a:rPr lang="sl-SI" dirty="0" smtClean="0"/>
              <a:t>5 Ponudbe za vključitev v tečaje ali usposabljanje ali zaposlitev nisem dobil	1817	37%</a:t>
            </a:r>
          </a:p>
          <a:p>
            <a:r>
              <a:rPr lang="sl-SI" dirty="0" smtClean="0"/>
              <a:t>SKUPAJ	4974	100%</a:t>
            </a:r>
          </a:p>
          <a:p>
            <a:r>
              <a:rPr lang="sl-SI" dirty="0" smtClean="0"/>
              <a:t>		</a:t>
            </a:r>
          </a:p>
          <a:p>
            <a:r>
              <a:rPr lang="sl-SI" dirty="0" smtClean="0"/>
              <a:t>Q21 - Koliko ponudb za vključitev v tečaje ali usposabljanje ali zaposlitev si prejel?	ŠT. ODGOVOROV	</a:t>
            </a:r>
          </a:p>
          <a:p>
            <a:r>
              <a:rPr lang="sl-SI" dirty="0" smtClean="0"/>
              <a:t>Povprečje je 1,8 ponudbe	2821	</a:t>
            </a:r>
          </a:p>
          <a:p>
            <a:r>
              <a:rPr lang="sl-SI" dirty="0" smtClean="0"/>
              <a:t>		</a:t>
            </a:r>
          </a:p>
          <a:p>
            <a:r>
              <a:rPr lang="sl-SI" dirty="0" smtClean="0"/>
              <a:t>		</a:t>
            </a:r>
          </a:p>
          <a:p>
            <a:r>
              <a:rPr lang="sl-SI" dirty="0" smtClean="0"/>
              <a:t>Q23 Na drsniku z ocenami od 1 do 10 označi, kako si bil zadovoljen s ponudbo (1-popolnoma nezadovoljen; 10 popolnoma zadovoljen)	ŠT. ODGOVOROV	</a:t>
            </a:r>
          </a:p>
          <a:p>
            <a:r>
              <a:rPr lang="sl-SI" dirty="0" smtClean="0"/>
              <a:t>Povprečje je 5,7	2785	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16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770178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Q22 - Kakšno ponudbo ali ponudbe si prejel?	FREKVENCA	DELEŽ OD VELJAVNIH ODG.</a:t>
            </a:r>
          </a:p>
          <a:p>
            <a:r>
              <a:rPr lang="sl-SI" dirty="0" smtClean="0"/>
              <a:t>1 PUM - Projektno učenje za mlajše odrasle	151*	5% / 4%</a:t>
            </a:r>
          </a:p>
          <a:p>
            <a:r>
              <a:rPr lang="sl-SI" dirty="0" smtClean="0"/>
              <a:t>2 Prvi izziv	157	5% / 4%</a:t>
            </a:r>
          </a:p>
          <a:p>
            <a:r>
              <a:rPr lang="sl-SI" dirty="0" smtClean="0"/>
              <a:t>3 Delovni preizkus	527	14%</a:t>
            </a:r>
          </a:p>
          <a:p>
            <a:r>
              <a:rPr lang="sl-SI" dirty="0" smtClean="0"/>
              <a:t>4 Institucionalno usposabljanje	382 	4% / 10%</a:t>
            </a:r>
          </a:p>
          <a:p>
            <a:r>
              <a:rPr lang="sl-SI" dirty="0" smtClean="0"/>
              <a:t>5 Priprava in preverjanje Nacionalne poklicne kvalifikacije	138	5% / 4%</a:t>
            </a:r>
          </a:p>
          <a:p>
            <a:r>
              <a:rPr lang="sl-SI" dirty="0" smtClean="0"/>
              <a:t>6 Usposabljanje na delovnem mestu	671	23% / 18%</a:t>
            </a:r>
          </a:p>
          <a:p>
            <a:r>
              <a:rPr lang="sl-SI" dirty="0" smtClean="0"/>
              <a:t>7 Oprostitev plačila prispevkov delodajalca	222	8% / 6%</a:t>
            </a:r>
          </a:p>
          <a:p>
            <a:r>
              <a:rPr lang="sl-SI" dirty="0" smtClean="0"/>
              <a:t>8 </a:t>
            </a:r>
            <a:r>
              <a:rPr lang="sl-SI" dirty="0" err="1" smtClean="0"/>
              <a:t>Maentorske</a:t>
            </a:r>
            <a:r>
              <a:rPr lang="sl-SI" dirty="0" smtClean="0"/>
              <a:t> sheme za mlade	30	1% / 1%</a:t>
            </a:r>
          </a:p>
          <a:p>
            <a:r>
              <a:rPr lang="sl-SI" dirty="0" smtClean="0"/>
              <a:t>9 Iz faksa takoj praksa	271	9% / 7%</a:t>
            </a:r>
          </a:p>
          <a:p>
            <a:r>
              <a:rPr lang="sl-SI" dirty="0" smtClean="0"/>
              <a:t>10 Podjetno v svet podjetništva	187	6% / 5%</a:t>
            </a:r>
          </a:p>
          <a:p>
            <a:r>
              <a:rPr lang="sl-SI" dirty="0" smtClean="0"/>
              <a:t>11 Spodbude za zaposlovanje mladih v socialnih podjetjih	59	2% / 2%</a:t>
            </a:r>
          </a:p>
          <a:p>
            <a:r>
              <a:rPr lang="sl-SI" dirty="0" smtClean="0"/>
              <a:t>12 Nič od naštetega	825 	28% / 22%</a:t>
            </a:r>
          </a:p>
          <a:p>
            <a:r>
              <a:rPr lang="sl-SI" dirty="0" smtClean="0"/>
              <a:t>13 Drugo	116	7% / 3%</a:t>
            </a:r>
          </a:p>
          <a:p>
            <a:r>
              <a:rPr lang="sl-SI" dirty="0" smtClean="0"/>
              <a:t>Zaposlitev	26	</a:t>
            </a:r>
          </a:p>
          <a:p>
            <a:r>
              <a:rPr lang="sl-SI" dirty="0" smtClean="0"/>
              <a:t>Javna dela	38	</a:t>
            </a:r>
          </a:p>
          <a:p>
            <a:r>
              <a:rPr lang="sl-SI" dirty="0" smtClean="0"/>
              <a:t>Pripravništvo	3	</a:t>
            </a:r>
          </a:p>
          <a:p>
            <a:r>
              <a:rPr lang="sl-SI" dirty="0" smtClean="0"/>
              <a:t>Dobil/ne ve/ni sprejel	19	</a:t>
            </a:r>
          </a:p>
          <a:p>
            <a:r>
              <a:rPr lang="sl-SI" dirty="0" smtClean="0"/>
              <a:t>Nič ni dobil/a	20	</a:t>
            </a:r>
          </a:p>
          <a:p>
            <a:r>
              <a:rPr lang="sl-SI" dirty="0" smtClean="0"/>
              <a:t>Ostalo	7	</a:t>
            </a:r>
          </a:p>
          <a:p>
            <a:r>
              <a:rPr lang="sl-SI" dirty="0" smtClean="0"/>
              <a:t>SKUPAJ	3736	100%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17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358591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Pozitivni odgovori	579	35%</a:t>
            </a:r>
          </a:p>
          <a:p>
            <a:r>
              <a:rPr lang="sl-SI" dirty="0" smtClean="0"/>
              <a:t>Razlogi na strani delodajalca	37	6% / 2%</a:t>
            </a:r>
          </a:p>
          <a:p>
            <a:r>
              <a:rPr lang="sl-SI" dirty="0" smtClean="0"/>
              <a:t>Odnos do vključenega	27	73% / 5% / 2%</a:t>
            </a:r>
          </a:p>
          <a:p>
            <a:r>
              <a:rPr lang="sl-SI" dirty="0" smtClean="0"/>
              <a:t>Ustrezen program / usposabljanje za pridobivanje novih znanj	10	27% / 2% / 1%</a:t>
            </a:r>
          </a:p>
          <a:p>
            <a:r>
              <a:rPr lang="sl-SI" dirty="0" smtClean="0"/>
              <a:t>Razlogi na strani ZRSZ	33	6% / 2%</a:t>
            </a:r>
          </a:p>
          <a:p>
            <a:r>
              <a:rPr lang="sl-SI" dirty="0" smtClean="0"/>
              <a:t>Ustrezno svetovanje in obveščanje	33	6% / 2%</a:t>
            </a:r>
          </a:p>
          <a:p>
            <a:r>
              <a:rPr lang="sl-SI" dirty="0" smtClean="0"/>
              <a:t>Razlogi na strani ponudbe	422	73% / 25%</a:t>
            </a:r>
          </a:p>
          <a:p>
            <a:r>
              <a:rPr lang="sl-SI" dirty="0" smtClean="0"/>
              <a:t>Ustrezna vsebina in izvedba ponudbe	184	44% / 32% / 11%</a:t>
            </a:r>
          </a:p>
          <a:p>
            <a:r>
              <a:rPr lang="sl-SI" dirty="0" smtClean="0"/>
              <a:t>Ponudba je pomagala pri zaposlitvi ali je vodila v zaposlitev	116	27% / 20% / 10%</a:t>
            </a:r>
          </a:p>
          <a:p>
            <a:r>
              <a:rPr lang="sl-SI" dirty="0" smtClean="0"/>
              <a:t>Možnost za pridobitev novih znanj in izkušenj	109	26% / 19% / 6%</a:t>
            </a:r>
          </a:p>
          <a:p>
            <a:r>
              <a:rPr lang="sl-SI" dirty="0" smtClean="0"/>
              <a:t>Možnost, da se predstavim delodajalcu	13	3% / 2% / 1%</a:t>
            </a:r>
          </a:p>
          <a:p>
            <a:r>
              <a:rPr lang="sl-SI" dirty="0" smtClean="0"/>
              <a:t>Objektivni razlogi	2	0%</a:t>
            </a:r>
          </a:p>
          <a:p>
            <a:r>
              <a:rPr lang="sl-SI" dirty="0" smtClean="0"/>
              <a:t>Lokacija	2	0%</a:t>
            </a:r>
          </a:p>
          <a:p>
            <a:r>
              <a:rPr lang="sl-SI" dirty="0" smtClean="0"/>
              <a:t>Drugo	28	5% / 2%</a:t>
            </a:r>
          </a:p>
          <a:p>
            <a:r>
              <a:rPr lang="sl-SI" dirty="0" smtClean="0"/>
              <a:t>Splošno pozitiven odgovor	57	10% / 3%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18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645142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Negativni odgovori	974	58%</a:t>
            </a:r>
          </a:p>
          <a:p>
            <a:r>
              <a:rPr lang="sl-SI" dirty="0" smtClean="0"/>
              <a:t>Razlogi na strani delodajalca	160	16% / 10%</a:t>
            </a:r>
          </a:p>
          <a:p>
            <a:r>
              <a:rPr lang="sl-SI" dirty="0" smtClean="0"/>
              <a:t>Izkoriščanje / koriščenje subvencije	98	61% / 10% / 6%</a:t>
            </a:r>
          </a:p>
          <a:p>
            <a:r>
              <a:rPr lang="sl-SI" dirty="0" smtClean="0"/>
              <a:t>Delodajalci nimajo interesa ali informacij	26	16% / 3% / 2%</a:t>
            </a:r>
          </a:p>
          <a:p>
            <a:r>
              <a:rPr lang="sl-SI" dirty="0" smtClean="0"/>
              <a:t>Zaposlitve so dogovorjene vnaprej	5	3% / 1% / 0%</a:t>
            </a:r>
          </a:p>
          <a:p>
            <a:r>
              <a:rPr lang="sl-SI" dirty="0" smtClean="0"/>
              <a:t>Neplačani prispevki in slabo plačilo	31	19% / 3% / 2%</a:t>
            </a:r>
          </a:p>
          <a:p>
            <a:r>
              <a:rPr lang="sl-SI" dirty="0" smtClean="0"/>
              <a:t>Razlogi na strani ZRSZ	264	27% / 16%</a:t>
            </a:r>
          </a:p>
          <a:p>
            <a:r>
              <a:rPr lang="sl-SI" dirty="0" smtClean="0"/>
              <a:t>Niso dobili ponudbe	62	23% / 6% / 4%</a:t>
            </a:r>
          </a:p>
          <a:p>
            <a:r>
              <a:rPr lang="sl-SI" dirty="0" smtClean="0"/>
              <a:t>Sam/a su je poiskala delodajalca/ukrep	42	16% / 4% / 3%</a:t>
            </a:r>
          </a:p>
          <a:p>
            <a:r>
              <a:rPr lang="sl-SI" dirty="0" smtClean="0"/>
              <a:t>Slabo svetovanje in obveščanje	103	39% / 11% / 6%</a:t>
            </a:r>
          </a:p>
          <a:p>
            <a:r>
              <a:rPr lang="sl-SI" dirty="0" smtClean="0"/>
              <a:t>Postopki/pogoji prijave	57	22% / 6% / 3%</a:t>
            </a:r>
          </a:p>
          <a:p>
            <a:r>
              <a:rPr lang="sl-SI" dirty="0" smtClean="0"/>
              <a:t>Razlogi na strani brezposelne osebe	36	4% / 2%</a:t>
            </a:r>
          </a:p>
          <a:p>
            <a:r>
              <a:rPr lang="sl-SI" dirty="0" smtClean="0"/>
              <a:t>Ni zanimanja/ drugi interesi	36	100% / 4% / 2%</a:t>
            </a:r>
          </a:p>
          <a:p>
            <a:r>
              <a:rPr lang="sl-SI" dirty="0" smtClean="0"/>
              <a:t>Razlogi na strani ponudbe	392	40% / 23%</a:t>
            </a:r>
          </a:p>
          <a:p>
            <a:r>
              <a:rPr lang="sl-SI" dirty="0" smtClean="0"/>
              <a:t>Neuporabna vsebina ali neustrezni tečaj/usposabljanje/zaposlitev	221	56% / 23% / 13%</a:t>
            </a:r>
          </a:p>
          <a:p>
            <a:r>
              <a:rPr lang="sl-SI" dirty="0" smtClean="0"/>
              <a:t>Ponudba ni prinesla zaposlitve	58	15% / 6% / 3%</a:t>
            </a:r>
          </a:p>
          <a:p>
            <a:r>
              <a:rPr lang="sl-SI" dirty="0" smtClean="0"/>
              <a:t>Premalo tečajev/usposabljanj/zaposlitev	71	18% / 7% / 4%</a:t>
            </a:r>
          </a:p>
          <a:p>
            <a:r>
              <a:rPr lang="sl-SI" dirty="0" smtClean="0"/>
              <a:t>Prekratek ukrep	23	6% / 2% / 1%</a:t>
            </a:r>
          </a:p>
          <a:p>
            <a:r>
              <a:rPr lang="sl-SI" dirty="0" smtClean="0"/>
              <a:t>Ponudba ni bila izvedena / na ponudbo nisem bil/a sprejet/a	19	5% / 2% / 1%</a:t>
            </a:r>
          </a:p>
          <a:p>
            <a:r>
              <a:rPr lang="sl-SI" dirty="0" smtClean="0"/>
              <a:t>Objektivni razlogi 	22	2% / 1%</a:t>
            </a:r>
          </a:p>
          <a:p>
            <a:r>
              <a:rPr lang="sl-SI" dirty="0" smtClean="0"/>
              <a:t>Neprimerna lokacija	16	73% / 2% / 1%</a:t>
            </a:r>
          </a:p>
          <a:p>
            <a:r>
              <a:rPr lang="sl-SI" dirty="0" smtClean="0"/>
              <a:t>Starostna omejitev	2	9% / 0%</a:t>
            </a:r>
          </a:p>
          <a:p>
            <a:r>
              <a:rPr lang="sl-SI" dirty="0" smtClean="0"/>
              <a:t>Zdravje	4	18% / 0%</a:t>
            </a:r>
          </a:p>
          <a:p>
            <a:r>
              <a:rPr lang="sl-SI" dirty="0" smtClean="0"/>
              <a:t>Drugo	77	8% / 5%</a:t>
            </a:r>
          </a:p>
          <a:p>
            <a:r>
              <a:rPr lang="sl-SI" dirty="0" smtClean="0"/>
              <a:t>Nima komentarja	28	3% / 2%</a:t>
            </a:r>
          </a:p>
          <a:p>
            <a:r>
              <a:rPr lang="sl-SI" dirty="0" smtClean="0"/>
              <a:t>Splošno negativen odgovor	31	3% / 2%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19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2462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102873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Q25 Ali si katero do ponudb za vključitev zavrnil?	FREKVENCA 	DELEŽ OD VELJAVNIH ODG.</a:t>
            </a:r>
          </a:p>
          <a:p>
            <a:r>
              <a:rPr lang="sl-SI" dirty="0" smtClean="0"/>
              <a:t>1 Da	422	14%</a:t>
            </a:r>
          </a:p>
          <a:p>
            <a:r>
              <a:rPr lang="sl-SI" dirty="0" smtClean="0"/>
              <a:t>2 Ne	2536	86%</a:t>
            </a:r>
          </a:p>
          <a:p>
            <a:r>
              <a:rPr lang="sl-SI" dirty="0" smtClean="0"/>
              <a:t>SKUPAJ	2958	100%</a:t>
            </a:r>
          </a:p>
          <a:p>
            <a:r>
              <a:rPr lang="sl-SI" dirty="0" smtClean="0"/>
              <a:t>		</a:t>
            </a:r>
          </a:p>
          <a:p>
            <a:r>
              <a:rPr lang="sl-SI" dirty="0" smtClean="0"/>
              <a:t>		</a:t>
            </a:r>
          </a:p>
          <a:p>
            <a:r>
              <a:rPr lang="sl-SI" dirty="0" smtClean="0"/>
              <a:t>Q27 Zakaj si zavrnil ponudbo za vključitev?	FREKVENCA	DELEŽ OD VELJAVNIH ODG</a:t>
            </a:r>
          </a:p>
          <a:p>
            <a:r>
              <a:rPr lang="sl-SI" dirty="0" smtClean="0"/>
              <a:t>1 Ni ustrezala moji stopnji in področju izobrazbe	93	21% / 23%</a:t>
            </a:r>
          </a:p>
          <a:p>
            <a:r>
              <a:rPr lang="sl-SI" dirty="0" smtClean="0"/>
              <a:t>2 Ponudba ni predvidevala zaposlitve	60	15% / 15%</a:t>
            </a:r>
          </a:p>
          <a:p>
            <a:r>
              <a:rPr lang="sl-SI" dirty="0" smtClean="0"/>
              <a:t>3 Neustrezen delodajalec	41 	8% / 10%</a:t>
            </a:r>
          </a:p>
          <a:p>
            <a:r>
              <a:rPr lang="sl-SI" dirty="0" smtClean="0"/>
              <a:t>4 Neustrezna oblika vključitve	29	5% / 7%</a:t>
            </a:r>
          </a:p>
          <a:p>
            <a:r>
              <a:rPr lang="sl-SI" dirty="0" smtClean="0"/>
              <a:t>5 Ponudili so mi znanja, ki jih že imam	54	13% / 13%</a:t>
            </a:r>
          </a:p>
          <a:p>
            <a:r>
              <a:rPr lang="sl-SI" dirty="0" smtClean="0"/>
              <a:t>6 Osebne okoliščine	80 	17% / 19%</a:t>
            </a:r>
          </a:p>
          <a:p>
            <a:r>
              <a:rPr lang="sl-SI" dirty="0" smtClean="0"/>
              <a:t>7 Drugo	54	21% / 13%</a:t>
            </a:r>
          </a:p>
          <a:p>
            <a:r>
              <a:rPr lang="sl-SI" dirty="0" smtClean="0"/>
              <a:t>Sem že dobil/a zaposlitev ali pripravništvo	32	8%</a:t>
            </a:r>
          </a:p>
          <a:p>
            <a:r>
              <a:rPr lang="sl-SI" dirty="0" smtClean="0"/>
              <a:t>Sem že sprejel/a drugo ponudbo	12	3%</a:t>
            </a:r>
          </a:p>
          <a:p>
            <a:r>
              <a:rPr lang="sl-SI" dirty="0" smtClean="0"/>
              <a:t>Nič od naštetega	1	0%</a:t>
            </a:r>
          </a:p>
          <a:p>
            <a:r>
              <a:rPr lang="sl-SI" dirty="0" smtClean="0"/>
              <a:t>SKUPAJ	411	100%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20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256141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Q26 Katero ponudbo si zavrnil/a?	FREKVENCA	DELEŽ OD VELJAVNIH ODG</a:t>
            </a:r>
          </a:p>
          <a:p>
            <a:r>
              <a:rPr lang="sl-SI" dirty="0" smtClean="0"/>
              <a:t>1 PUM - Projektno učenje za mlajše odrasle	14	5%</a:t>
            </a:r>
          </a:p>
          <a:p>
            <a:r>
              <a:rPr lang="sl-SI" dirty="0" smtClean="0"/>
              <a:t>2 Prvi izziv	3	1%</a:t>
            </a:r>
          </a:p>
          <a:p>
            <a:r>
              <a:rPr lang="sl-SI" dirty="0" smtClean="0"/>
              <a:t>3 Delovni preizkus	22	8%</a:t>
            </a:r>
          </a:p>
          <a:p>
            <a:r>
              <a:rPr lang="sl-SI" dirty="0" smtClean="0"/>
              <a:t>4 Institucionalno usposabljanje	68	26%</a:t>
            </a:r>
          </a:p>
          <a:p>
            <a:r>
              <a:rPr lang="sl-SI" dirty="0" smtClean="0"/>
              <a:t>5 Priprava in preverjanje Nacionalne poklicne kvalifikacije	2	1%</a:t>
            </a:r>
          </a:p>
          <a:p>
            <a:r>
              <a:rPr lang="sl-SI" dirty="0" smtClean="0"/>
              <a:t>6 Usposabljanje na delovnem mestu	26	10%</a:t>
            </a:r>
          </a:p>
          <a:p>
            <a:r>
              <a:rPr lang="sl-SI" dirty="0" smtClean="0"/>
              <a:t>7 Oprostitev plačila prispevkov delodajalca	4	2%</a:t>
            </a:r>
          </a:p>
          <a:p>
            <a:r>
              <a:rPr lang="sl-SI" dirty="0" smtClean="0"/>
              <a:t>8 Mentorske sheme za mlade	0	0%</a:t>
            </a:r>
          </a:p>
          <a:p>
            <a:r>
              <a:rPr lang="sl-SI" dirty="0" smtClean="0"/>
              <a:t>9 Iz faksa takoj praksa	9	3%</a:t>
            </a:r>
          </a:p>
          <a:p>
            <a:r>
              <a:rPr lang="sl-SI" dirty="0" smtClean="0"/>
              <a:t>10 Podjetno v svet podjetništva	18	7%</a:t>
            </a:r>
          </a:p>
          <a:p>
            <a:r>
              <a:rPr lang="sl-SI" dirty="0" smtClean="0"/>
              <a:t>11 Spodbude za zaposlovanje mladih v socialnih podjetjih	1	0%</a:t>
            </a:r>
          </a:p>
          <a:p>
            <a:r>
              <a:rPr lang="sl-SI" dirty="0" smtClean="0"/>
              <a:t>12 Zaposlitev	39	15%</a:t>
            </a:r>
          </a:p>
          <a:p>
            <a:r>
              <a:rPr lang="sl-SI" dirty="0" smtClean="0"/>
              <a:t>13 Samozaposlitev	1	0%</a:t>
            </a:r>
          </a:p>
          <a:p>
            <a:r>
              <a:rPr lang="sl-SI" dirty="0" smtClean="0"/>
              <a:t>14 Javna dela	1	0%</a:t>
            </a:r>
          </a:p>
          <a:p>
            <a:r>
              <a:rPr lang="sl-SI" dirty="0" smtClean="0"/>
              <a:t>15 Vojska	3	1%</a:t>
            </a:r>
          </a:p>
          <a:p>
            <a:r>
              <a:rPr lang="sl-SI" dirty="0" smtClean="0"/>
              <a:t>16 Vse	23	10%</a:t>
            </a:r>
          </a:p>
          <a:p>
            <a:r>
              <a:rPr lang="sl-SI" dirty="0" smtClean="0"/>
              <a:t>17 Drugo	20	8%</a:t>
            </a:r>
          </a:p>
          <a:p>
            <a:r>
              <a:rPr lang="sl-SI" dirty="0" smtClean="0"/>
              <a:t>18 Nobene	2	1%</a:t>
            </a:r>
          </a:p>
          <a:p>
            <a:r>
              <a:rPr lang="sl-SI" dirty="0" smtClean="0"/>
              <a:t>19 Se ne spomni	10	4%</a:t>
            </a:r>
          </a:p>
          <a:p>
            <a:r>
              <a:rPr lang="sl-SI" dirty="0" smtClean="0"/>
              <a:t>SKUPAJ	266	100%</a:t>
            </a:r>
          </a:p>
          <a:p>
            <a:r>
              <a:rPr lang="sl-SI" dirty="0" smtClean="0"/>
              <a:t>ni odgovora	16	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21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706821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22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589389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 29 Si že bil vključen v katerega od tečajev ali usposabljanj?	FREKVENCA	DELEŽ OD VELJAVNIH ODG</a:t>
            </a:r>
          </a:p>
          <a:p>
            <a:r>
              <a:rPr lang="sl-SI" dirty="0" smtClean="0"/>
              <a:t>1 Da	1563	32%</a:t>
            </a:r>
          </a:p>
          <a:p>
            <a:r>
              <a:rPr lang="sl-SI" dirty="0" smtClean="0"/>
              <a:t>2 Ne	3306	68%</a:t>
            </a:r>
          </a:p>
          <a:p>
            <a:r>
              <a:rPr lang="sl-SI" dirty="0" smtClean="0"/>
              <a:t>SKUPAJ	4869	100%</a:t>
            </a:r>
          </a:p>
          <a:p>
            <a:r>
              <a:rPr lang="sl-SI" dirty="0" smtClean="0"/>
              <a:t>		</a:t>
            </a:r>
          </a:p>
          <a:p>
            <a:r>
              <a:rPr lang="sl-SI" dirty="0" smtClean="0"/>
              <a:t>Q30 V kateri ukrep si bil vključen?	FREKVENCA	DELEŽ OD VELJAVNIH ODG</a:t>
            </a:r>
          </a:p>
          <a:p>
            <a:r>
              <a:rPr lang="sl-SI" dirty="0" smtClean="0"/>
              <a:t>1 PUM - Projektno učenje za mlajše odrasle	112*	6% / 6%</a:t>
            </a:r>
          </a:p>
          <a:p>
            <a:r>
              <a:rPr lang="sl-SI" dirty="0" smtClean="0"/>
              <a:t>2 Prvi izziv	127	7% / 7%</a:t>
            </a:r>
          </a:p>
          <a:p>
            <a:r>
              <a:rPr lang="sl-SI" dirty="0" smtClean="0"/>
              <a:t>3 Delovni preizkus	335	19% / 19%</a:t>
            </a:r>
          </a:p>
          <a:p>
            <a:r>
              <a:rPr lang="sl-SI" dirty="0" smtClean="0"/>
              <a:t>4 Institucionalno usposabljanje	142	5% / 8%</a:t>
            </a:r>
          </a:p>
          <a:p>
            <a:r>
              <a:rPr lang="sl-SI" dirty="0" smtClean="0"/>
              <a:t>5 Priprava in preverjanje Nacionalne poklicne kvalifikacije	121	7% / 7%</a:t>
            </a:r>
          </a:p>
          <a:p>
            <a:r>
              <a:rPr lang="sl-SI" dirty="0" smtClean="0"/>
              <a:t>6 Usposabljanje na delovnem mestu	528	29% / 29%</a:t>
            </a:r>
          </a:p>
          <a:p>
            <a:r>
              <a:rPr lang="sl-SI" dirty="0" smtClean="0"/>
              <a:t>7 Oprostitev plačila prispevkov delodajalca	135	8% / 8%</a:t>
            </a:r>
          </a:p>
          <a:p>
            <a:r>
              <a:rPr lang="sl-SI" dirty="0" smtClean="0"/>
              <a:t>8 Mentorske sheme za mlade	12	1% / 1%</a:t>
            </a:r>
          </a:p>
          <a:p>
            <a:r>
              <a:rPr lang="sl-SI" dirty="0" smtClean="0"/>
              <a:t>9 Iz faksa takoj praksa	142	8% / 8%</a:t>
            </a:r>
          </a:p>
          <a:p>
            <a:r>
              <a:rPr lang="sl-SI" dirty="0" smtClean="0"/>
              <a:t>10 Podjetno v svet podjetništva	93	5% / 5%</a:t>
            </a:r>
          </a:p>
          <a:p>
            <a:r>
              <a:rPr lang="sl-SI" dirty="0" smtClean="0"/>
              <a:t>11 Spodbude za zaposlovanje mladih v socialnih podjetjih	12	1% / 1%</a:t>
            </a:r>
          </a:p>
          <a:p>
            <a:r>
              <a:rPr lang="sl-SI" dirty="0" smtClean="0"/>
              <a:t>12 Drugo	40	6% / 2%</a:t>
            </a:r>
          </a:p>
          <a:p>
            <a:r>
              <a:rPr lang="sl-SI" dirty="0" smtClean="0"/>
              <a:t>Javna dela	6	0%</a:t>
            </a:r>
          </a:p>
          <a:p>
            <a:r>
              <a:rPr lang="sl-SI" dirty="0" smtClean="0"/>
              <a:t>SKUPAJ	1799*	100%</a:t>
            </a:r>
          </a:p>
          <a:p>
            <a:r>
              <a:rPr lang="sl-SI" dirty="0" smtClean="0"/>
              <a:t>		</a:t>
            </a:r>
          </a:p>
          <a:p>
            <a:r>
              <a:rPr lang="sl-SI" dirty="0" smtClean="0"/>
              <a:t>Q31 Koliko časa je preteklo od prijave na Zavod za zaposlovanje do vključitve v tečaj ali usposabljanje ali zaposlitev	FREKVENCA	DELEŽ OD VELJAVNIH ORG</a:t>
            </a:r>
          </a:p>
          <a:p>
            <a:r>
              <a:rPr lang="sl-SI" dirty="0" smtClean="0"/>
              <a:t>1 manj kot 1 mesec	243	16%</a:t>
            </a:r>
          </a:p>
          <a:p>
            <a:r>
              <a:rPr lang="sl-SI" dirty="0" smtClean="0"/>
              <a:t>2 1 - 3 mesece	445	29%</a:t>
            </a:r>
          </a:p>
          <a:p>
            <a:r>
              <a:rPr lang="sl-SI" dirty="0" smtClean="0"/>
              <a:t>3 4 - 6 mesecev	433	28%</a:t>
            </a:r>
          </a:p>
          <a:p>
            <a:r>
              <a:rPr lang="sl-SI" dirty="0" smtClean="0"/>
              <a:t>4 več kot 6 mesecev	408	27%</a:t>
            </a:r>
          </a:p>
          <a:p>
            <a:r>
              <a:rPr lang="sl-SI" dirty="0" smtClean="0"/>
              <a:t>SKUPAJ	1529	100%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23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442411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Q32	V kolikšni meri se strinjaš s trditvami povezanimi s PUM Projektno učenje za mlajše odrasle?										</a:t>
            </a:r>
          </a:p>
          <a:p>
            <a:r>
              <a:rPr lang="sl-SI" dirty="0" smtClean="0"/>
              <a:t>	Podvprašanja	Odgovori						Veljavni	Št. enot	Povprečje	</a:t>
            </a:r>
            <a:r>
              <a:rPr lang="sl-SI" dirty="0" err="1" smtClean="0"/>
              <a:t>Std</a:t>
            </a:r>
            <a:r>
              <a:rPr lang="sl-SI" dirty="0" smtClean="0"/>
              <a:t>. Odklon</a:t>
            </a:r>
          </a:p>
          <a:p>
            <a:r>
              <a:rPr lang="sl-SI" dirty="0" smtClean="0"/>
              <a:t>		1Sploh se ne strinjam	2	3	4	5Popolnoma se strinjam	Skupaj				</a:t>
            </a:r>
          </a:p>
          <a:p>
            <a:r>
              <a:rPr lang="sl-SI" dirty="0" smtClean="0"/>
              <a:t>Q32a_1	Zavod za zaposlovanje mi je dal dovolj informacij, kako se lahko vključim v program PUM. -	8	9	20	23	38	98	98	5825	3,8	1,28</a:t>
            </a:r>
          </a:p>
          <a:p>
            <a:r>
              <a:rPr lang="sl-SI" dirty="0" smtClean="0"/>
              <a:t>		8%	9%	20%	23%	39%	100%				</a:t>
            </a:r>
          </a:p>
          <a:p>
            <a:r>
              <a:rPr lang="sl-SI" dirty="0" smtClean="0"/>
              <a:t>Q32b_1	PUM mi je dal motivacijo za dokončanje šole ali iskanje službe. -	16	12	19	15	35	97	97	5825	3,4	1,49</a:t>
            </a:r>
          </a:p>
          <a:p>
            <a:r>
              <a:rPr lang="sl-SI" dirty="0" smtClean="0"/>
              <a:t>		16%	12%	20%	15%	36%	100%				</a:t>
            </a:r>
          </a:p>
          <a:p>
            <a:r>
              <a:rPr lang="sl-SI" dirty="0" smtClean="0"/>
              <a:t>Q32c_1	Zaradi progama PUM sem se naučil veliko novega in koristnega. -	16	13	14	24	31	98	98	5825	3,4	1,46</a:t>
            </a:r>
          </a:p>
          <a:p>
            <a:r>
              <a:rPr lang="sl-SI" dirty="0" smtClean="0"/>
              <a:t>		16%	13%	14%	24%	32%	100%				</a:t>
            </a:r>
          </a:p>
          <a:p>
            <a:r>
              <a:rPr lang="sl-SI" dirty="0" smtClean="0"/>
              <a:t>Q32d_1	Program PUM mi je pomagal pri odločitvi o izbiri poklica. -	31	16	15	13	22	97	97	5825	2,8	1,57</a:t>
            </a:r>
          </a:p>
          <a:p>
            <a:r>
              <a:rPr lang="sl-SI" dirty="0" smtClean="0"/>
              <a:t>		32%	16%	15%	13%	23%	100%				</a:t>
            </a:r>
          </a:p>
          <a:p>
            <a:r>
              <a:rPr lang="sl-SI" dirty="0" smtClean="0"/>
              <a:t>Q32e_1	Program PUM mi je pomagal, da sem našel službo. -	49	12	15	9	12	97	97	5825	2,2	1,46</a:t>
            </a:r>
          </a:p>
          <a:p>
            <a:r>
              <a:rPr lang="sl-SI" dirty="0" smtClean="0"/>
              <a:t>		51%	12%	15%	9%	12%	100%				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24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3032577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Q33	V kolikšni meri se strinjaš s trditvami povezanimi s Prvim izzivom?										</a:t>
            </a:r>
          </a:p>
          <a:p>
            <a:r>
              <a:rPr lang="sl-SI" dirty="0" smtClean="0"/>
              <a:t>	Podvprašanja	Odgovori						Veljavni	Št. enot	Povprečje	</a:t>
            </a:r>
            <a:r>
              <a:rPr lang="sl-SI" dirty="0" err="1" smtClean="0"/>
              <a:t>Std</a:t>
            </a:r>
            <a:r>
              <a:rPr lang="sl-SI" dirty="0" smtClean="0"/>
              <a:t>. Odklon</a:t>
            </a:r>
          </a:p>
          <a:p>
            <a:r>
              <a:rPr lang="sl-SI" dirty="0" smtClean="0"/>
              <a:t>		1Sploh se ne strinjam	2	3	4	5Popolnoma se strinjam	Skupaj				</a:t>
            </a:r>
          </a:p>
          <a:p>
            <a:r>
              <a:rPr lang="sl-SI" dirty="0" smtClean="0"/>
              <a:t>Q33a_1	Delodajalec me brez subvencije ne bi zaposlil. -	8	7	17	15	67	114	114	5825	4,1	1,27</a:t>
            </a:r>
          </a:p>
          <a:p>
            <a:r>
              <a:rPr lang="sl-SI" dirty="0" smtClean="0"/>
              <a:t>		7%	6%	15%	13%	59%	100%				</a:t>
            </a:r>
          </a:p>
          <a:p>
            <a:r>
              <a:rPr lang="sl-SI" dirty="0" smtClean="0"/>
              <a:t>Q33b_1	Delodajalec mi je zagotovil dovolj uvajanja ali mentorja. -	12	10	33	21	34	110	110	5825	3,5	1,31</a:t>
            </a:r>
          </a:p>
          <a:p>
            <a:r>
              <a:rPr lang="sl-SI" dirty="0" smtClean="0"/>
              <a:t>		11%	9%	30%	19%	31%	100%				</a:t>
            </a:r>
          </a:p>
          <a:p>
            <a:r>
              <a:rPr lang="sl-SI" dirty="0" smtClean="0"/>
              <a:t>Q33c_1	Zaposlitev je ustrezala moji stopnji in področju izobrazbe. -	18	8	29	24	31	110	110	5825	3,4	1,39</a:t>
            </a:r>
          </a:p>
          <a:p>
            <a:r>
              <a:rPr lang="sl-SI" dirty="0" smtClean="0"/>
              <a:t>		16%	7%	26%	22%	28%	100%				</a:t>
            </a:r>
          </a:p>
          <a:p>
            <a:r>
              <a:rPr lang="sl-SI" dirty="0" smtClean="0"/>
              <a:t>Q33d_1	Delodajalec je redno izplačeval plačo. -	9	1	8	13	78	109	109	5825	4,4	1,2</a:t>
            </a:r>
          </a:p>
          <a:p>
            <a:r>
              <a:rPr lang="sl-SI" dirty="0" smtClean="0"/>
              <a:t>		8%	1%	7%	12%	72%	100%				</a:t>
            </a:r>
          </a:p>
          <a:p>
            <a:r>
              <a:rPr lang="sl-SI" dirty="0" smtClean="0"/>
              <a:t>Q33e_1	V času programa sem se veliko naučil. -	7	3	26	20	53	109	109	5825	4	1,19</a:t>
            </a:r>
          </a:p>
          <a:p>
            <a:r>
              <a:rPr lang="sl-SI" dirty="0" smtClean="0"/>
              <a:t>		6%	3%	24%	18%	49%	100%				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25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201765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Q34	V kolikšni meri se strinjaš s trditvami povezanimi z Delovnim preizkusom?										</a:t>
            </a:r>
          </a:p>
          <a:p>
            <a:r>
              <a:rPr lang="sl-SI" dirty="0" smtClean="0"/>
              <a:t>	Podvprašanja	Odgovori						Veljavni	Št. enot	Povprečje	</a:t>
            </a:r>
            <a:r>
              <a:rPr lang="sl-SI" dirty="0" err="1" smtClean="0"/>
              <a:t>Std</a:t>
            </a:r>
            <a:r>
              <a:rPr lang="sl-SI" dirty="0" smtClean="0"/>
              <a:t>. Odklon</a:t>
            </a:r>
          </a:p>
          <a:p>
            <a:r>
              <a:rPr lang="sl-SI" dirty="0" smtClean="0"/>
              <a:t>		1Sploh se ne strinjam	2	3	4	5Popolnoma se strinjam	Skupaj				</a:t>
            </a:r>
          </a:p>
          <a:p>
            <a:r>
              <a:rPr lang="sl-SI" dirty="0" smtClean="0"/>
              <a:t>Q34a_1	O delovnem preizkusu je bilo v javnosti na voljo dovolj informacij. -	40	57	81	75	59	312	312	5825	3,2	1,29</a:t>
            </a:r>
          </a:p>
          <a:p>
            <a:r>
              <a:rPr lang="sl-SI" dirty="0" smtClean="0"/>
              <a:t>		13%	18%	26%	24%	19%	100%				</a:t>
            </a:r>
          </a:p>
          <a:p>
            <a:r>
              <a:rPr lang="sl-SI" dirty="0" smtClean="0"/>
              <a:t>Q34b_1	Zaradi opravljenega delovnega preizkusa sem dobil več priložnosti za službo. -	89	53	46	60	57	305	305	5825	2,8	1,5</a:t>
            </a:r>
          </a:p>
          <a:p>
            <a:r>
              <a:rPr lang="sl-SI" dirty="0" smtClean="0"/>
              <a:t>		29%	17%	15%	20%	19%	100%				</a:t>
            </a:r>
          </a:p>
          <a:p>
            <a:r>
              <a:rPr lang="sl-SI" dirty="0" smtClean="0"/>
              <a:t>Q34c_1	Delovni preizkus je dovolj dolgo potekal, da je delodajalec spoznal kaj znam in zmorem. -	52	45	60	66	82	305	305	5825	3,3	1,43</a:t>
            </a:r>
          </a:p>
          <a:p>
            <a:r>
              <a:rPr lang="sl-SI" dirty="0" smtClean="0"/>
              <a:t>		17%	15%	20%	22%	27%	100%				</a:t>
            </a:r>
          </a:p>
          <a:p>
            <a:r>
              <a:rPr lang="sl-SI" dirty="0" smtClean="0"/>
              <a:t>Q34d_1	Delodajalec mi je zagotovil ustrezno mentorstvo. -	35	24	55	66	121	301	301	5825	3,7	1,37</a:t>
            </a:r>
          </a:p>
          <a:p>
            <a:r>
              <a:rPr lang="sl-SI" dirty="0" smtClean="0"/>
              <a:t>		12%	8%	18%	22%	40%	100%				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26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0686742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Q35 Ali ti je delodajalec po zaključku delovnega preizkusa ponudil službo?	FREKVENCA	DELEŽ OD VELJAVNIH ODG.</a:t>
            </a:r>
          </a:p>
          <a:p>
            <a:r>
              <a:rPr lang="sl-SI" dirty="0" smtClean="0"/>
              <a:t>1 Da	141	45%</a:t>
            </a:r>
          </a:p>
          <a:p>
            <a:r>
              <a:rPr lang="sl-SI" dirty="0" smtClean="0"/>
              <a:t>2 Ne	172	55%</a:t>
            </a:r>
          </a:p>
          <a:p>
            <a:r>
              <a:rPr lang="sl-SI" dirty="0" smtClean="0"/>
              <a:t>SKUPAJ	313	100%</a:t>
            </a:r>
          </a:p>
          <a:p>
            <a:r>
              <a:rPr lang="sl-SI" dirty="0" smtClean="0"/>
              <a:t>		</a:t>
            </a:r>
          </a:p>
          <a:p>
            <a:r>
              <a:rPr lang="sl-SI" dirty="0" smtClean="0"/>
              <a:t>Q36 Če ti delodajalec ni ponudil službe, zakaj misliš, da je bilo tako?	FREKVENCA	DELEŽ OD VELJAVNIH ODG.</a:t>
            </a:r>
          </a:p>
          <a:p>
            <a:r>
              <a:rPr lang="sl-SI" dirty="0" smtClean="0"/>
              <a:t>Vzroki na strani delodajalca	109	76%</a:t>
            </a:r>
          </a:p>
          <a:p>
            <a:r>
              <a:rPr lang="sl-SI" dirty="0" smtClean="0"/>
              <a:t>finančne nezmožnosti delodajalca za zaposlitev	30	21%</a:t>
            </a:r>
          </a:p>
          <a:p>
            <a:r>
              <a:rPr lang="sl-SI" dirty="0" smtClean="0"/>
              <a:t>koriščenje subvencije Zavoda	29	20%</a:t>
            </a:r>
          </a:p>
          <a:p>
            <a:r>
              <a:rPr lang="sl-SI" dirty="0" smtClean="0"/>
              <a:t>ni bilo dela/potrebe po delovnem mestu	50	35%</a:t>
            </a:r>
          </a:p>
          <a:p>
            <a:r>
              <a:rPr lang="sl-SI" dirty="0" smtClean="0"/>
              <a:t>Vzroki na strani Zavoda	1	1%</a:t>
            </a:r>
          </a:p>
          <a:p>
            <a:r>
              <a:rPr lang="sl-SI" dirty="0" smtClean="0"/>
              <a:t>Vzroki na strani same osebe	18	13%</a:t>
            </a:r>
          </a:p>
          <a:p>
            <a:r>
              <a:rPr lang="sl-SI" dirty="0" smtClean="0"/>
              <a:t>Prepoved zaposlovanja v javnem sektorju 	5	3%</a:t>
            </a:r>
          </a:p>
          <a:p>
            <a:r>
              <a:rPr lang="sl-SI" dirty="0" smtClean="0"/>
              <a:t>Drugo	11	8%</a:t>
            </a:r>
          </a:p>
          <a:p>
            <a:r>
              <a:rPr lang="sl-SI" dirty="0" smtClean="0"/>
              <a:t>SKUPAJ	144	100%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27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37330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Q37	V kolikšni meri se strinjaš s trditvami povezanimi z Institucionalnim usposabljanjem?										</a:t>
            </a:r>
          </a:p>
          <a:p>
            <a:r>
              <a:rPr lang="sl-SI" dirty="0" smtClean="0"/>
              <a:t>	Podvprašanja	Odgovori						Veljavni	Št. enot	Povprečje	</a:t>
            </a:r>
            <a:r>
              <a:rPr lang="sl-SI" dirty="0" err="1" smtClean="0"/>
              <a:t>Std</a:t>
            </a:r>
            <a:r>
              <a:rPr lang="sl-SI" dirty="0" smtClean="0"/>
              <a:t>. Odklon</a:t>
            </a:r>
          </a:p>
          <a:p>
            <a:r>
              <a:rPr lang="sl-SI" dirty="0" smtClean="0"/>
              <a:t>		1Sploh se ne strinjam	2	3	4	5Popolnoma se strinjam	Skupaj				</a:t>
            </a:r>
          </a:p>
          <a:p>
            <a:r>
              <a:rPr lang="sl-SI" dirty="0" smtClean="0"/>
              <a:t>Q37a_1	Na tečajih ali usposabljanju, ki sem jih obiskal, sem se veliko novega naučil. -	5	7	22	20	28	82	82	5825	3,7	1,2</a:t>
            </a:r>
          </a:p>
          <a:p>
            <a:r>
              <a:rPr lang="sl-SI" dirty="0" smtClean="0"/>
              <a:t>		6%	9%	27%	24%	34%	100%				</a:t>
            </a:r>
          </a:p>
          <a:p>
            <a:r>
              <a:rPr lang="sl-SI" dirty="0" smtClean="0"/>
              <a:t>Q37b_1	Tečaji so bili prilagojeni moji izobrazbi. -	7	11	17	18	28	81	81	5825	3,6	1,32</a:t>
            </a:r>
          </a:p>
          <a:p>
            <a:r>
              <a:rPr lang="sl-SI" dirty="0" smtClean="0"/>
              <a:t>		9%	14%	21%	22%	35%	100%				</a:t>
            </a:r>
          </a:p>
          <a:p>
            <a:r>
              <a:rPr lang="sl-SI" dirty="0" smtClean="0"/>
              <a:t>Q37c_1	Tečaji so ustrezali mojim interesom in željam po učenju. -	6	11	15	24	25	81	81	5825	3,6	1,26</a:t>
            </a:r>
          </a:p>
          <a:p>
            <a:r>
              <a:rPr lang="sl-SI" dirty="0" smtClean="0"/>
              <a:t>		7%	14%	19%	30%	31%	100%				</a:t>
            </a:r>
          </a:p>
          <a:p>
            <a:r>
              <a:rPr lang="sl-SI" dirty="0" smtClean="0"/>
              <a:t>Q37d_1	Zaradi tečajev ali usposabljanja sem dobil več možnosti za službo. -	19	17	17	11	17	81	81	5825	2,9	1,46</a:t>
            </a:r>
          </a:p>
          <a:p>
            <a:r>
              <a:rPr lang="sl-SI" dirty="0" smtClean="0"/>
              <a:t>		23%	21%	21%	14%	21%	100%				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28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2263437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Q38	V kolikšni meri se strinjaš s trditvami povezanimi s Pripravo in preverjanjem NPK?										</a:t>
            </a:r>
          </a:p>
          <a:p>
            <a:r>
              <a:rPr lang="sl-SI" dirty="0" smtClean="0"/>
              <a:t>	Podvprašanja	Odgovori						Veljavni	Št. enot	Povprečje	</a:t>
            </a:r>
            <a:r>
              <a:rPr lang="sl-SI" dirty="0" err="1" smtClean="0"/>
              <a:t>Std</a:t>
            </a:r>
            <a:r>
              <a:rPr lang="sl-SI" dirty="0" smtClean="0"/>
              <a:t>. Odklon</a:t>
            </a:r>
          </a:p>
          <a:p>
            <a:r>
              <a:rPr lang="sl-SI" dirty="0" smtClean="0"/>
              <a:t>		1Sploh se ne strinjam	2	3	4	5Popolnoma se strinjam	Skupaj				</a:t>
            </a:r>
          </a:p>
          <a:p>
            <a:r>
              <a:rPr lang="sl-SI" dirty="0" smtClean="0"/>
              <a:t>Q38a_1	Na Zavodu za zaposlovanje sem dobil vse informacije, ki sem jih potreboval za prijavo. -	15	15	17	24	44	115	115	5825	3,6	1,44</a:t>
            </a:r>
          </a:p>
          <a:p>
            <a:r>
              <a:rPr lang="sl-SI" dirty="0" smtClean="0"/>
              <a:t>		13%	13%	15%	21%	38%	100%				</a:t>
            </a:r>
          </a:p>
          <a:p>
            <a:r>
              <a:rPr lang="sl-SI" dirty="0" smtClean="0"/>
              <a:t>Q38b_1	Po potrditvi poklica sem dobil več možnosti za službo. -	24	25	27	15	22	113	113	5825	2,9	1,41</a:t>
            </a:r>
          </a:p>
          <a:p>
            <a:r>
              <a:rPr lang="sl-SI" dirty="0" smtClean="0"/>
              <a:t>		21%	22%	24%	13%	19%	100%				</a:t>
            </a:r>
          </a:p>
          <a:p>
            <a:r>
              <a:rPr lang="sl-SI" dirty="0" smtClean="0"/>
              <a:t>Q38c_1	Postopek za pridobitev nacionalne poklice kvalifikacije je bil enostaven. -	18	15	26	31	23	113	113	5825	3,2	1,35</a:t>
            </a:r>
          </a:p>
          <a:p>
            <a:r>
              <a:rPr lang="sl-SI" dirty="0" smtClean="0"/>
              <a:t>		16%	13%	23%	27%	20%	100%				</a:t>
            </a:r>
          </a:p>
          <a:p>
            <a:r>
              <a:rPr lang="sl-SI" dirty="0" smtClean="0"/>
              <a:t>Q38d_1	Tekom postopka za potrditev poklica mi je bila na voljo primerna strokovna pomoč. -	10	13	31	29	29	112	112	5825	3,5	1,24</a:t>
            </a:r>
          </a:p>
          <a:p>
            <a:r>
              <a:rPr lang="sl-SI" dirty="0" smtClean="0"/>
              <a:t>		9%	12%	28%	26%	26%	100%				</a:t>
            </a:r>
          </a:p>
          <a:p>
            <a:r>
              <a:rPr lang="sl-SI" dirty="0" smtClean="0"/>
              <a:t>Q38e_1	Na voljo so bila primerna dodatna usposabljanja. -	15	17	27	26	18	103	103	5825	3,1	1,3</a:t>
            </a:r>
          </a:p>
          <a:p>
            <a:r>
              <a:rPr lang="sl-SI" dirty="0" smtClean="0"/>
              <a:t>		15%	17%	26%	25%	17%	100%				</a:t>
            </a:r>
          </a:p>
          <a:p>
            <a:r>
              <a:rPr lang="sl-SI" dirty="0" smtClean="0"/>
              <a:t>Q38f_1	-	7	5	21	12	7	52	52	5825	3,1	1,19</a:t>
            </a:r>
          </a:p>
          <a:p>
            <a:r>
              <a:rPr lang="sl-SI" dirty="0" smtClean="0"/>
              <a:t>		13%	10%	40%	23%	13%	100%				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29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16707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149769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Q39	V kolikšni meri se strinjaš s trditvami povezanimi z Usposabljanjem mladih na delovnem mestu?										</a:t>
            </a:r>
          </a:p>
          <a:p>
            <a:r>
              <a:rPr lang="sl-SI" dirty="0" smtClean="0"/>
              <a:t>	Podvprašanja	Odgovori						Veljavni	Št. enot	Povprečje	</a:t>
            </a:r>
            <a:r>
              <a:rPr lang="sl-SI" dirty="0" err="1" smtClean="0"/>
              <a:t>Std</a:t>
            </a:r>
            <a:r>
              <a:rPr lang="sl-SI" dirty="0" smtClean="0"/>
              <a:t>. Odklon</a:t>
            </a:r>
          </a:p>
          <a:p>
            <a:r>
              <a:rPr lang="sl-SI" dirty="0" smtClean="0"/>
              <a:t>		1Sploh se ne strinjam	2	3	4	5Popolnoma se strinjam	Skupaj				</a:t>
            </a:r>
          </a:p>
          <a:p>
            <a:r>
              <a:rPr lang="sl-SI" dirty="0" smtClean="0"/>
              <a:t>Q39a_1	O usposabljanju je bilo v javnosti na voljo dovolj informacij. -	86	87	134	108	79	494	494	5825	3	1,32</a:t>
            </a:r>
          </a:p>
          <a:p>
            <a:r>
              <a:rPr lang="sl-SI" dirty="0" smtClean="0"/>
              <a:t>		17%	18%	27%	22%	16%	100%				</a:t>
            </a:r>
          </a:p>
          <a:p>
            <a:r>
              <a:rPr lang="sl-SI" dirty="0" smtClean="0"/>
              <a:t>Q39b_1	Po zaključku usposabljanja sem dobil več možnosti za službo. -	125	82	109	80	90	486	486	5825	2,9	1,44</a:t>
            </a:r>
          </a:p>
          <a:p>
            <a:r>
              <a:rPr lang="sl-SI" dirty="0" smtClean="0"/>
              <a:t>		26%	17%	22%	16%	19%	100%				</a:t>
            </a:r>
          </a:p>
          <a:p>
            <a:r>
              <a:rPr lang="sl-SI" dirty="0" smtClean="0"/>
              <a:t>Q39c_1	Usposabljanje je bilo dovolj dolgo, da je delodajalec spoznal kaj znam in zmorem. -	59	53	98	117	163	490	490	5825	3,6	1,36</a:t>
            </a:r>
          </a:p>
          <a:p>
            <a:r>
              <a:rPr lang="sl-SI" dirty="0" smtClean="0"/>
              <a:t>		12%	11%	20%	24%	33%	100%				</a:t>
            </a:r>
          </a:p>
          <a:p>
            <a:r>
              <a:rPr lang="sl-SI" dirty="0" smtClean="0"/>
              <a:t>Q39d_1	Delodajalec mi je zagotovil ustrezno mentorstvo. -	65	34	72	96	215	482	482	5825	3,8	1,43</a:t>
            </a:r>
          </a:p>
          <a:p>
            <a:r>
              <a:rPr lang="sl-SI" dirty="0" smtClean="0"/>
              <a:t>		13%	7%	15%	20%	45%	100%				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30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3043388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Q40 Ali ti je delodajalec po zaključku usposabljanja ponudil službo?		</a:t>
            </a:r>
          </a:p>
          <a:p>
            <a:r>
              <a:rPr lang="sl-SI" dirty="0" smtClean="0"/>
              <a:t>1 Da	169	34%</a:t>
            </a:r>
          </a:p>
          <a:p>
            <a:r>
              <a:rPr lang="sl-SI" dirty="0" smtClean="0"/>
              <a:t>2 Ne	327	66%</a:t>
            </a:r>
          </a:p>
          <a:p>
            <a:r>
              <a:rPr lang="sl-SI" dirty="0" smtClean="0"/>
              <a:t>SKUPAJ	496	100%</a:t>
            </a:r>
          </a:p>
          <a:p>
            <a:r>
              <a:rPr lang="sl-SI" dirty="0" smtClean="0"/>
              <a:t>		</a:t>
            </a:r>
          </a:p>
          <a:p>
            <a:r>
              <a:rPr lang="sl-SI" dirty="0" smtClean="0"/>
              <a:t>Q41 Če ti delodajalec ni ponudil službe, zakaj misliš, da je bilo tako?	FREKVENCA	DELEŽ OD VELJAVNIH ODG.</a:t>
            </a:r>
          </a:p>
          <a:p>
            <a:r>
              <a:rPr lang="sl-SI" dirty="0" smtClean="0"/>
              <a:t>Vzroki na strani delodajalca	190	70%</a:t>
            </a:r>
          </a:p>
          <a:p>
            <a:r>
              <a:rPr lang="sl-SI" dirty="0" smtClean="0"/>
              <a:t>finančne nezmožnosti delodajalca za zaposlitev	53	19%</a:t>
            </a:r>
          </a:p>
          <a:p>
            <a:r>
              <a:rPr lang="sl-SI" dirty="0" smtClean="0"/>
              <a:t>koriščenje subvencije	39	14%</a:t>
            </a:r>
          </a:p>
          <a:p>
            <a:r>
              <a:rPr lang="sl-SI" dirty="0" smtClean="0"/>
              <a:t>ni bilo dela/ potrebe po delovnem mestu 	86	32%</a:t>
            </a:r>
          </a:p>
          <a:p>
            <a:r>
              <a:rPr lang="sl-SI" dirty="0" smtClean="0"/>
              <a:t>Drugo	12	4%</a:t>
            </a:r>
          </a:p>
          <a:p>
            <a:r>
              <a:rPr lang="sl-SI" dirty="0" smtClean="0"/>
              <a:t>Vzroki na strani Zavoda	1	0%</a:t>
            </a:r>
          </a:p>
          <a:p>
            <a:r>
              <a:rPr lang="sl-SI" dirty="0" smtClean="0"/>
              <a:t>Vzroki na strani same osebe	35	13%</a:t>
            </a:r>
          </a:p>
          <a:p>
            <a:r>
              <a:rPr lang="sl-SI" dirty="0" smtClean="0"/>
              <a:t>Prepoved zaposlovanja v javnem sektorju 	33	12%</a:t>
            </a:r>
          </a:p>
          <a:p>
            <a:r>
              <a:rPr lang="sl-SI" dirty="0" smtClean="0"/>
              <a:t>Drugo	13	5%</a:t>
            </a:r>
          </a:p>
          <a:p>
            <a:r>
              <a:rPr lang="sl-SI" dirty="0" smtClean="0"/>
              <a:t>SKUPAJ	272	100%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31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4439677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Q42	V kolikšni meri se strinjaš s trditvami povezanimi z Oprostitvijo prispevkov za delodajalce?										</a:t>
            </a:r>
          </a:p>
          <a:p>
            <a:r>
              <a:rPr lang="sl-SI" dirty="0" smtClean="0"/>
              <a:t>	Podvprašanja	Odgovori						Veljavni	Št. enot	Povprečje	</a:t>
            </a:r>
            <a:r>
              <a:rPr lang="sl-SI" dirty="0" err="1" smtClean="0"/>
              <a:t>Std</a:t>
            </a:r>
            <a:r>
              <a:rPr lang="sl-SI" dirty="0" smtClean="0"/>
              <a:t>. Odklon</a:t>
            </a:r>
          </a:p>
          <a:p>
            <a:r>
              <a:rPr lang="sl-SI" dirty="0" smtClean="0"/>
              <a:t>		1Sploh se ne strinjam	2	3	4	5Popolnoma se strinjam	Skupaj				</a:t>
            </a:r>
          </a:p>
          <a:p>
            <a:r>
              <a:rPr lang="sl-SI" dirty="0" smtClean="0"/>
              <a:t>Q42a_1	O spodbudi za zaposlovanje za nedoločen čas se je veliko govorilo v javnosti. -	20	18	47	17	27	129	129	5825	3,1	1,32</a:t>
            </a:r>
          </a:p>
          <a:p>
            <a:r>
              <a:rPr lang="sl-SI" dirty="0" smtClean="0"/>
              <a:t>		16%	14%	36%	13%	21%	100%				</a:t>
            </a:r>
          </a:p>
          <a:p>
            <a:r>
              <a:rPr lang="sl-SI" dirty="0" smtClean="0"/>
              <a:t>Q42b_1	Na Zavodu za zaposlovanje sem dobil vse potrebne informacije o spodbudi za zaposlitev za nedoločen čas. -	21	24	37	18	27	127	127	5825	3	1,36</a:t>
            </a:r>
          </a:p>
          <a:p>
            <a:r>
              <a:rPr lang="sl-SI" dirty="0" smtClean="0"/>
              <a:t>		17%	19%	29%	14%	21%	100%				</a:t>
            </a:r>
          </a:p>
          <a:p>
            <a:r>
              <a:rPr lang="sl-SI" dirty="0" smtClean="0"/>
              <a:t>Q42c_1	Delodajalec me brez spodbude za oprostitev prispevkov ne bi zaposlil za nedoločen čas -	16	13	14	19	64	126	126	5825	3,8	1,47</a:t>
            </a:r>
          </a:p>
          <a:p>
            <a:r>
              <a:rPr lang="sl-SI" dirty="0" smtClean="0"/>
              <a:t>		13%	10%	11%	15%	51%	100%				</a:t>
            </a:r>
          </a:p>
          <a:p>
            <a:r>
              <a:rPr lang="sl-SI" dirty="0" smtClean="0"/>
              <a:t>Q42d_1	Delodajalec mi je zagotovil ustrezno mentorstvo oziroma uvajanje na delo. -	18	8	16	23	60	125	125	5825	3,8	1,46</a:t>
            </a:r>
          </a:p>
          <a:p>
            <a:r>
              <a:rPr lang="sl-SI" dirty="0" smtClean="0"/>
              <a:t>		14%	6%	13%	18%	48%	100%				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32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434482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Q43	V kolikšni meri se strinjaš s trditvami povezanimi z Mentorsko shemo za mlade?										</a:t>
            </a:r>
          </a:p>
          <a:p>
            <a:r>
              <a:rPr lang="sl-SI" dirty="0" smtClean="0"/>
              <a:t>	Podvprašanja	Odgovori						Veljavni	Št. enot	Povprečje	</a:t>
            </a:r>
            <a:r>
              <a:rPr lang="sl-SI" dirty="0" err="1" smtClean="0"/>
              <a:t>Std</a:t>
            </a:r>
            <a:r>
              <a:rPr lang="sl-SI" dirty="0" smtClean="0"/>
              <a:t>. Odklon</a:t>
            </a:r>
          </a:p>
          <a:p>
            <a:r>
              <a:rPr lang="sl-SI" dirty="0" smtClean="0"/>
              <a:t>		1Sploh se ne strinjam	2	3	4	5Popolnoma se strinjam	Skupaj				</a:t>
            </a:r>
          </a:p>
          <a:p>
            <a:r>
              <a:rPr lang="sl-SI" dirty="0" smtClean="0"/>
              <a:t>Q43a_1	Na Zavodu za zaposlovanje sem dobil dovolj informacij o programu mentorstva.  -	3	1	3	2	2	11	11	5825	2,9	1,51</a:t>
            </a:r>
          </a:p>
          <a:p>
            <a:r>
              <a:rPr lang="sl-SI" dirty="0" smtClean="0"/>
              <a:t>		27%	9%	27%	18%	18%	100%				</a:t>
            </a:r>
          </a:p>
          <a:p>
            <a:r>
              <a:rPr lang="sl-SI" dirty="0" smtClean="0"/>
              <a:t>Q43b_1	Zaradi zaključenega programa sem dobil več priložnosti za službo. -	3	0	3	2	2	10	10	5825	3	1,56</a:t>
            </a:r>
          </a:p>
          <a:p>
            <a:r>
              <a:rPr lang="sl-SI" dirty="0" smtClean="0"/>
              <a:t>		30%	0%	30%	20%	20%	100%				</a:t>
            </a:r>
          </a:p>
          <a:p>
            <a:r>
              <a:rPr lang="sl-SI" dirty="0" smtClean="0"/>
              <a:t>Q43c_1	Mentor me je tekom programa uspešno pripravil na samostojno delo v podjetju. -	1	1	4	2	3	11	11	5825	3,5	1,29</a:t>
            </a:r>
          </a:p>
          <a:p>
            <a:r>
              <a:rPr lang="sl-SI" dirty="0" smtClean="0"/>
              <a:t>		9%	9%	36%	18%	27%	100%				</a:t>
            </a:r>
          </a:p>
          <a:p>
            <a:r>
              <a:rPr lang="sl-SI" dirty="0" smtClean="0"/>
              <a:t>Q43d_1	Delodajalec je redno izplačeval plačo. -	0	1	1	0	9	11	11	5825	4,5	1,04</a:t>
            </a:r>
          </a:p>
          <a:p>
            <a:r>
              <a:rPr lang="sl-SI" dirty="0" smtClean="0"/>
              <a:t>		0%	9%	9%	0%	82%	100%				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33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4781572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Q44 Ali ti je delodajalec po zaključku programa ponudil službo?	FREKVENCA	DELEŽ OD VELJAVNIH ODG.</a:t>
            </a:r>
          </a:p>
          <a:p>
            <a:r>
              <a:rPr lang="sl-SI" dirty="0" smtClean="0"/>
              <a:t>1 Da	7	64%</a:t>
            </a:r>
          </a:p>
          <a:p>
            <a:r>
              <a:rPr lang="sl-SI" dirty="0" smtClean="0"/>
              <a:t>2 Ne	4	36%</a:t>
            </a:r>
          </a:p>
          <a:p>
            <a:r>
              <a:rPr lang="sl-SI" dirty="0" smtClean="0"/>
              <a:t>SKUPAJ	11	100%</a:t>
            </a:r>
          </a:p>
          <a:p>
            <a:r>
              <a:rPr lang="sl-SI" dirty="0" smtClean="0"/>
              <a:t>		</a:t>
            </a:r>
          </a:p>
          <a:p>
            <a:r>
              <a:rPr lang="sl-SI" dirty="0" smtClean="0"/>
              <a:t>Q45 Če ti delodajalec ni ponudil službe, zakaj misliš, da je bilo tako?	FREKVENCA	DELEŽ OD VELJAVNIH ODG.</a:t>
            </a:r>
          </a:p>
          <a:p>
            <a:r>
              <a:rPr lang="sl-SI" dirty="0" smtClean="0"/>
              <a:t>Vzroki na strani delodajalca	2	67%</a:t>
            </a:r>
          </a:p>
          <a:p>
            <a:r>
              <a:rPr lang="sl-SI" dirty="0" smtClean="0"/>
              <a:t>finančne nezmožnosti delodajalca za zaposlitev	1	33%</a:t>
            </a:r>
          </a:p>
          <a:p>
            <a:r>
              <a:rPr lang="sl-SI" dirty="0" smtClean="0"/>
              <a:t>koriščenje subvencije	0	0%</a:t>
            </a:r>
          </a:p>
          <a:p>
            <a:r>
              <a:rPr lang="sl-SI" dirty="0" smtClean="0"/>
              <a:t>ni bilo dela/ potrebe po delovnem mestu 	1	33%</a:t>
            </a:r>
          </a:p>
          <a:p>
            <a:r>
              <a:rPr lang="sl-SI" dirty="0" smtClean="0"/>
              <a:t>drugo	0	0%</a:t>
            </a:r>
          </a:p>
          <a:p>
            <a:r>
              <a:rPr lang="sl-SI" dirty="0" smtClean="0"/>
              <a:t>Vzroki na strani Zavoda	0	0%</a:t>
            </a:r>
          </a:p>
          <a:p>
            <a:r>
              <a:rPr lang="sl-SI" dirty="0" smtClean="0"/>
              <a:t>Vzroki na strani same osebe	1	33%</a:t>
            </a:r>
          </a:p>
          <a:p>
            <a:r>
              <a:rPr lang="sl-SI" dirty="0" smtClean="0"/>
              <a:t>Prepoved zaposlovanja v javnem sektorju 	0	0%</a:t>
            </a:r>
          </a:p>
          <a:p>
            <a:r>
              <a:rPr lang="sl-SI" dirty="0" smtClean="0"/>
              <a:t>SKUPAJ	3	100%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34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3558481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Q46	V kolikšni meri se strinjaš s trditvami povezanimi z Iz faksa takoj praksa?										</a:t>
            </a:r>
          </a:p>
          <a:p>
            <a:r>
              <a:rPr lang="sl-SI" dirty="0" smtClean="0"/>
              <a:t>	Podvprašanja	Odgovori						Veljavni	Št. enot	Povprečje	</a:t>
            </a:r>
            <a:r>
              <a:rPr lang="sl-SI" dirty="0" err="1" smtClean="0"/>
              <a:t>Std</a:t>
            </a:r>
            <a:r>
              <a:rPr lang="sl-SI" dirty="0" smtClean="0"/>
              <a:t>. Odklon</a:t>
            </a:r>
          </a:p>
          <a:p>
            <a:r>
              <a:rPr lang="sl-SI" dirty="0" smtClean="0"/>
              <a:t>		1Sploh se ne strinjam	2	3	4	5Popolnoma se strinjam	Skupaj				</a:t>
            </a:r>
          </a:p>
          <a:p>
            <a:r>
              <a:rPr lang="sl-SI" dirty="0" smtClean="0"/>
              <a:t>Q46a_1	O spodbudi za zaposlitev diplomantov je bilo v javnosti veliko informacij. -	14	27	53	30	12	136	136	5825	3	1,09</a:t>
            </a:r>
          </a:p>
          <a:p>
            <a:r>
              <a:rPr lang="sl-SI" dirty="0" smtClean="0"/>
              <a:t>		10%	20%	39%	22%	9%	100%				</a:t>
            </a:r>
          </a:p>
          <a:p>
            <a:r>
              <a:rPr lang="sl-SI" dirty="0" smtClean="0"/>
              <a:t>Q46b_1	Pri opravljanju dela sem uporabljal znanje, ki sem ga dobil tekom izobraževanja. -	10	19	32	47	27	135	135	5825	3,5	1,18</a:t>
            </a:r>
          </a:p>
          <a:p>
            <a:r>
              <a:rPr lang="sl-SI" dirty="0" smtClean="0"/>
              <a:t>		7%	14%	24%	35%	20%	100%				</a:t>
            </a:r>
          </a:p>
          <a:p>
            <a:r>
              <a:rPr lang="sl-SI" dirty="0" smtClean="0"/>
              <a:t>Q46c_1	Delodajalec me brez subvencije ne bi zaposlil. -	10	19	21	24	58	132	132	5825	3,8	1,35</a:t>
            </a:r>
          </a:p>
          <a:p>
            <a:r>
              <a:rPr lang="sl-SI" dirty="0" smtClean="0"/>
              <a:t>		8%	14%	16%	18%	44%	100%				</a:t>
            </a:r>
          </a:p>
          <a:p>
            <a:r>
              <a:rPr lang="sl-SI" dirty="0" smtClean="0"/>
              <a:t>Q46d_1	Delodajalec mi je pred začetkom dela predstavil program dela in katera znanja bom dobil po zaključku zaposlitve. -	10	19	15	35	55	134	134	5825	3,8	1,32</a:t>
            </a:r>
          </a:p>
          <a:p>
            <a:r>
              <a:rPr lang="sl-SI" dirty="0" smtClean="0"/>
              <a:t>		7%	14%	11%	26%	41%	100%				</a:t>
            </a:r>
          </a:p>
          <a:p>
            <a:r>
              <a:rPr lang="sl-SI" dirty="0" smtClean="0"/>
              <a:t>Q46e_1	Delodajalec je zagotovil ustrezno mentorstvo oziroma uvajanje na delo. -	12	10	19	32	61	134	134	5825	3,9	1,31</a:t>
            </a:r>
          </a:p>
          <a:p>
            <a:r>
              <a:rPr lang="sl-SI" dirty="0" smtClean="0"/>
              <a:t>		9%	7%	14%	24%	46%	100%				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35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1268274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Q47	V kolikšni meri se strinjaš s trditvami povezanimi z Podjetno v svet podjetništva?										</a:t>
            </a:r>
          </a:p>
          <a:p>
            <a:r>
              <a:rPr lang="sl-SI" dirty="0" smtClean="0"/>
              <a:t>	Podvprašanja	Odgovori						Veljavni	Št. enot	Povprečje	</a:t>
            </a:r>
            <a:r>
              <a:rPr lang="sl-SI" dirty="0" err="1" smtClean="0"/>
              <a:t>Std</a:t>
            </a:r>
            <a:r>
              <a:rPr lang="sl-SI" dirty="0" smtClean="0"/>
              <a:t>. Odklon</a:t>
            </a:r>
          </a:p>
          <a:p>
            <a:r>
              <a:rPr lang="sl-SI" dirty="0" smtClean="0"/>
              <a:t>		1Sploh se ne strinjam	2	3	4	5Popolnoma se strinjam	Skupaj				</a:t>
            </a:r>
          </a:p>
          <a:p>
            <a:r>
              <a:rPr lang="sl-SI" dirty="0" smtClean="0"/>
              <a:t>Q47a_1	Na Zavodu za zaposlovanje sem dobil dovolj informacij o programu. -	23	18	17	14	15	87	87	5825	2,8	1,44</a:t>
            </a:r>
          </a:p>
          <a:p>
            <a:r>
              <a:rPr lang="sl-SI" dirty="0" smtClean="0"/>
              <a:t>		26%	21%	20%	16%	17%	100%				</a:t>
            </a:r>
          </a:p>
          <a:p>
            <a:r>
              <a:rPr lang="sl-SI" dirty="0" smtClean="0"/>
              <a:t>Q47b_1	Program mi je s strokovno pomočjo in vodenjem omogočil, da sem lahko izboljšal svojo podjetniško idejo. -	10	10	20	24	21	85	85	5825	3,4	1,3</a:t>
            </a:r>
          </a:p>
          <a:p>
            <a:r>
              <a:rPr lang="sl-SI" dirty="0" smtClean="0"/>
              <a:t>		12%	12%	24%	28%	25%	100%				</a:t>
            </a:r>
          </a:p>
          <a:p>
            <a:r>
              <a:rPr lang="sl-SI" dirty="0" smtClean="0"/>
              <a:t>Q47c_1	Izobraževanja so mi dala koristno znanje, ki bi ga potreboval za uspešno vodenje podjetja. -	8	10	15	27	25	85	85	5825	3,6	1,28</a:t>
            </a:r>
          </a:p>
          <a:p>
            <a:r>
              <a:rPr lang="sl-SI" dirty="0" smtClean="0"/>
              <a:t>		9%	12%	18%	32%	29%	100%				</a:t>
            </a:r>
          </a:p>
          <a:p>
            <a:r>
              <a:rPr lang="sl-SI" dirty="0" smtClean="0"/>
              <a:t>Q47d_1	Zaradi programa mi je uspelo ustanoviti svoje podjetje.  -	41	13	8	7	14	83	83	5825	2,3	1,55</a:t>
            </a:r>
          </a:p>
          <a:p>
            <a:r>
              <a:rPr lang="sl-SI" dirty="0" smtClean="0"/>
              <a:t>		49%	16%	10%	8%	17%	100%				</a:t>
            </a:r>
          </a:p>
          <a:p>
            <a:r>
              <a:rPr lang="sl-SI" dirty="0" smtClean="0"/>
              <a:t>Q47e_1	Moje podjetje uspešno posluje. -	48	8	9	5	13	83	83	5825	2,1	1,53</a:t>
            </a:r>
          </a:p>
          <a:p>
            <a:r>
              <a:rPr lang="sl-SI" dirty="0" smtClean="0"/>
              <a:t>		58%	10%	11%	6%	16%	100%				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36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9791521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Q48	V kolikšni meri se strinjaš s trditvami povezanimi z Spodbudami za zaposlovanje mladih v socialnih podjetjih?										</a:t>
            </a:r>
          </a:p>
          <a:p>
            <a:r>
              <a:rPr lang="sl-SI" dirty="0" smtClean="0"/>
              <a:t>	Podvprašanja	Odgovori						Veljavni	Št. enot	Povprečje	</a:t>
            </a:r>
            <a:r>
              <a:rPr lang="sl-SI" dirty="0" err="1" smtClean="0"/>
              <a:t>Std</a:t>
            </a:r>
            <a:r>
              <a:rPr lang="sl-SI" dirty="0" smtClean="0"/>
              <a:t>. Odklon</a:t>
            </a:r>
          </a:p>
          <a:p>
            <a:r>
              <a:rPr lang="sl-SI" dirty="0" smtClean="0"/>
              <a:t>		1Sploh se ne strinjam	2	3	4	5Popolnoma se strinjam	Skupaj				</a:t>
            </a:r>
          </a:p>
          <a:p>
            <a:r>
              <a:rPr lang="sl-SI" dirty="0" smtClean="0"/>
              <a:t>Q48a_1	Na Zavodu za zaposlovanje sem dobil dovolj informacij o zaposlitvi v socialnem podjetju. -	1	2	1	3	1	8	8	5825	3,1	1,36</a:t>
            </a:r>
          </a:p>
          <a:p>
            <a:r>
              <a:rPr lang="sl-SI" dirty="0" smtClean="0"/>
              <a:t>		13%	25%	13%	38%	13%	100%				</a:t>
            </a:r>
          </a:p>
          <a:p>
            <a:r>
              <a:rPr lang="sl-SI" dirty="0" smtClean="0"/>
              <a:t>Q48b_1	Pred zaposlitvijo v socialnem podjetju nisem mogel dobiti službe. -	0	3	3	0	0	6	6	5825	2,5	0,55</a:t>
            </a:r>
          </a:p>
          <a:p>
            <a:r>
              <a:rPr lang="sl-SI" dirty="0" smtClean="0"/>
              <a:t>		0%	50%	50%	0%	0%	100%				</a:t>
            </a:r>
          </a:p>
          <a:p>
            <a:r>
              <a:rPr lang="sl-SI" dirty="0" smtClean="0"/>
              <a:t>Q48c_1	Delodajalec mi je zagotovil mentorstvo oziroma uvajanje na delo. -	1	2	1	1	1	6	6	5825	2,8	1,47</a:t>
            </a:r>
          </a:p>
          <a:p>
            <a:r>
              <a:rPr lang="sl-SI" dirty="0" smtClean="0"/>
              <a:t>		17%	33%	17%	17%	17%	100%				</a:t>
            </a:r>
          </a:p>
          <a:p>
            <a:r>
              <a:rPr lang="sl-SI" dirty="0" smtClean="0"/>
              <a:t>Q48d_1	Delodajalec mi je redno izplačeval plačo. -	1	0	2	1	2	6	6	5825	3,5	1,52</a:t>
            </a:r>
          </a:p>
          <a:p>
            <a:r>
              <a:rPr lang="sl-SI" dirty="0" smtClean="0"/>
              <a:t>		17%	0%	33%	17%	33%	100%				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37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9709056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Q49 Kaj bi izpostavil/a kot dobro izkušnjo vključitve v tečaje ali usposabljanje ali zaposlitev? 	FREKVENCA	DELEŽ OD VELJAVNIH ODG.</a:t>
            </a:r>
          </a:p>
          <a:p>
            <a:r>
              <a:rPr lang="sl-SI" dirty="0" smtClean="0"/>
              <a:t>Delodajalci in delovna mesta	109	10%</a:t>
            </a:r>
          </a:p>
          <a:p>
            <a:r>
              <a:rPr lang="sl-SI" dirty="0" smtClean="0"/>
              <a:t>Dobri mentorji in delodajalci	22	20% / 2%</a:t>
            </a:r>
          </a:p>
          <a:p>
            <a:r>
              <a:rPr lang="sl-SI" dirty="0" smtClean="0"/>
              <a:t>Subvencije	22	20% / 2%</a:t>
            </a:r>
          </a:p>
          <a:p>
            <a:r>
              <a:rPr lang="sl-SI" dirty="0" smtClean="0"/>
              <a:t>spoznavanje delovnega okolja, sodelavcev in pridobivanje delovnih navad	65	60% / 6%</a:t>
            </a:r>
          </a:p>
          <a:p>
            <a:r>
              <a:rPr lang="sl-SI" dirty="0" smtClean="0"/>
              <a:t>Zavod RS za zaposlovanje	24	2%</a:t>
            </a:r>
          </a:p>
          <a:p>
            <a:r>
              <a:rPr lang="sl-SI" dirty="0" smtClean="0"/>
              <a:t>Svetovanje	24	100% / 2%</a:t>
            </a:r>
          </a:p>
          <a:p>
            <a:r>
              <a:rPr lang="sl-SI" dirty="0" smtClean="0"/>
              <a:t>Ukrepi - tečaji, usposabljanja in zaposlitve	639	60%</a:t>
            </a:r>
          </a:p>
          <a:p>
            <a:r>
              <a:rPr lang="sl-SI" dirty="0" smtClean="0"/>
              <a:t>pridobljena nova znanja, praktične in delovne izkušnje	444	70% / 41%</a:t>
            </a:r>
          </a:p>
          <a:p>
            <a:r>
              <a:rPr lang="sl-SI" dirty="0" smtClean="0"/>
              <a:t>pridobitev zaposlitve in boljše možnosti za zaposlitev	111	17% / 10%</a:t>
            </a:r>
          </a:p>
          <a:p>
            <a:r>
              <a:rPr lang="sl-SI" dirty="0" smtClean="0"/>
              <a:t>plačilo	31	5% / 3%</a:t>
            </a:r>
          </a:p>
          <a:p>
            <a:r>
              <a:rPr lang="sl-SI" dirty="0" smtClean="0"/>
              <a:t>priložnost spoznati delodajalca in se dokazati 	53	8% / 5%</a:t>
            </a:r>
          </a:p>
          <a:p>
            <a:r>
              <a:rPr lang="sl-SI" dirty="0" smtClean="0"/>
              <a:t>Posameznik 	170	16%</a:t>
            </a:r>
          </a:p>
          <a:p>
            <a:r>
              <a:rPr lang="sl-SI" dirty="0" smtClean="0"/>
              <a:t>motivacija / dvig samozavesti	32	19% / 3%</a:t>
            </a:r>
          </a:p>
          <a:p>
            <a:r>
              <a:rPr lang="sl-SI" dirty="0" smtClean="0"/>
              <a:t>nova poznanstva in mreženje	103	61% / 10%</a:t>
            </a:r>
          </a:p>
          <a:p>
            <a:r>
              <a:rPr lang="sl-SI" dirty="0" smtClean="0"/>
              <a:t>vključenost v družbo	35	20% / 3%</a:t>
            </a:r>
          </a:p>
          <a:p>
            <a:r>
              <a:rPr lang="sl-SI" dirty="0" smtClean="0"/>
              <a:t>Celotna izkušnja je bila dobra	9	1%</a:t>
            </a:r>
          </a:p>
          <a:p>
            <a:r>
              <a:rPr lang="sl-SI" dirty="0" smtClean="0"/>
              <a:t>Ni bilo dobre izkušnje	48	4%</a:t>
            </a:r>
          </a:p>
          <a:p>
            <a:r>
              <a:rPr lang="sl-SI" dirty="0" smtClean="0"/>
              <a:t>Drugo	42	4%</a:t>
            </a:r>
          </a:p>
          <a:p>
            <a:r>
              <a:rPr lang="sl-SI" dirty="0" smtClean="0"/>
              <a:t>/	29	3%</a:t>
            </a:r>
          </a:p>
          <a:p>
            <a:r>
              <a:rPr lang="sl-SI" dirty="0" smtClean="0"/>
              <a:t>SKUPAJ	1070	odgovarjalo 963 anketiranih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38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7857534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Q50 Kaj bi izboljšal/a ali spremenil/a pri ukrepu, v katerega si bil/a vključen/a?	FREKVENCA	DELEŽ OD VELJAVNIH ODG.</a:t>
            </a:r>
          </a:p>
          <a:p>
            <a:r>
              <a:rPr lang="sl-SI" dirty="0" smtClean="0"/>
              <a:t>Pri delodajalcih in izvajalcih	118	13%</a:t>
            </a:r>
          </a:p>
          <a:p>
            <a:r>
              <a:rPr lang="sl-SI" dirty="0" smtClean="0"/>
              <a:t>Boljši mentorji, delodajalci, izvajalci	32	27% / 3%</a:t>
            </a:r>
          </a:p>
          <a:p>
            <a:r>
              <a:rPr lang="sl-SI" dirty="0" smtClean="0"/>
              <a:t>Nadzor in sankcije	86	73% / 9%</a:t>
            </a:r>
          </a:p>
          <a:p>
            <a:r>
              <a:rPr lang="sl-SI" dirty="0" smtClean="0"/>
              <a:t>Pri ukrepih	451	49%</a:t>
            </a:r>
          </a:p>
          <a:p>
            <a:r>
              <a:rPr lang="sl-SI" dirty="0" smtClean="0"/>
              <a:t>Ukinitev	10	2% / 1%</a:t>
            </a:r>
          </a:p>
          <a:p>
            <a:r>
              <a:rPr lang="sl-SI" dirty="0" smtClean="0"/>
              <a:t>program ukrepa	57	13% / 6%</a:t>
            </a:r>
          </a:p>
          <a:p>
            <a:r>
              <a:rPr lang="sl-SI" dirty="0" smtClean="0"/>
              <a:t>trajanje ukrepa	142	31% / 15%</a:t>
            </a:r>
          </a:p>
          <a:p>
            <a:r>
              <a:rPr lang="sl-SI" dirty="0" smtClean="0"/>
              <a:t>zaposlitev po zaključku ukrepa	71	16% / 8%</a:t>
            </a:r>
          </a:p>
          <a:p>
            <a:r>
              <a:rPr lang="sl-SI" dirty="0" smtClean="0"/>
              <a:t>Primerno plačilo	47	10% / 5%</a:t>
            </a:r>
          </a:p>
          <a:p>
            <a:r>
              <a:rPr lang="sl-SI" dirty="0" smtClean="0"/>
              <a:t>Več praktičnega znanja	20	4% / 2%</a:t>
            </a:r>
          </a:p>
          <a:p>
            <a:r>
              <a:rPr lang="sl-SI" dirty="0" smtClean="0"/>
              <a:t>Povračilo stroškov in plačilo prispevkov	35	8% / 4%</a:t>
            </a:r>
          </a:p>
          <a:p>
            <a:r>
              <a:rPr lang="sl-SI" dirty="0" smtClean="0"/>
              <a:t>Kombiniranje ukrepov	8	2% / 1%</a:t>
            </a:r>
          </a:p>
          <a:p>
            <a:r>
              <a:rPr lang="sl-SI" dirty="0" smtClean="0"/>
              <a:t>večje število ukrepov	42	9% / 5%</a:t>
            </a:r>
          </a:p>
          <a:p>
            <a:r>
              <a:rPr lang="sl-SI" dirty="0" smtClean="0"/>
              <a:t>pogoji za vključitev v ukrepe	19	4% / 2%</a:t>
            </a:r>
          </a:p>
          <a:p>
            <a:r>
              <a:rPr lang="sl-SI" dirty="0" smtClean="0"/>
              <a:t>Pri ZRSZ	100	11%</a:t>
            </a:r>
          </a:p>
          <a:p>
            <a:r>
              <a:rPr lang="sl-SI" dirty="0" smtClean="0"/>
              <a:t>Postopki za vključitev	37	37% / 4%</a:t>
            </a:r>
          </a:p>
          <a:p>
            <a:r>
              <a:rPr lang="sl-SI" dirty="0" smtClean="0"/>
              <a:t>Informiranje in svetovanje	63	63% / 7%</a:t>
            </a:r>
          </a:p>
          <a:p>
            <a:r>
              <a:rPr lang="sl-SI" dirty="0" smtClean="0"/>
              <a:t>Drugo	47	5%</a:t>
            </a:r>
          </a:p>
          <a:p>
            <a:r>
              <a:rPr lang="sl-SI" dirty="0" smtClean="0"/>
              <a:t>Ne vem	21	2%</a:t>
            </a:r>
          </a:p>
          <a:p>
            <a:r>
              <a:rPr lang="sl-SI" dirty="0" smtClean="0"/>
              <a:t>Nič ne bi spreminjal/a	149	16%</a:t>
            </a:r>
          </a:p>
          <a:p>
            <a:r>
              <a:rPr lang="sl-SI" dirty="0" smtClean="0"/>
              <a:t>/	44	5%</a:t>
            </a:r>
          </a:p>
          <a:p>
            <a:r>
              <a:rPr lang="sl-SI" dirty="0" smtClean="0"/>
              <a:t>SKUPAJ	921	odgovarjalo 908 anketiranih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39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409817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Q2 - STAROST		</a:t>
            </a:r>
          </a:p>
          <a:p>
            <a:r>
              <a:rPr lang="sl-SI" dirty="0" smtClean="0"/>
              <a:t>Povprečje 	26,5 let	</a:t>
            </a:r>
          </a:p>
          <a:p>
            <a:r>
              <a:rPr lang="sl-SI" dirty="0" smtClean="0"/>
              <a:t>		</a:t>
            </a:r>
          </a:p>
          <a:p>
            <a:r>
              <a:rPr lang="sl-SI" dirty="0" smtClean="0"/>
              <a:t>Q3 - SPOL	FREKVENCA	DELEŽ</a:t>
            </a:r>
          </a:p>
          <a:p>
            <a:r>
              <a:rPr lang="sl-SI" dirty="0" smtClean="0"/>
              <a:t>Moški	1990	34%</a:t>
            </a:r>
          </a:p>
          <a:p>
            <a:r>
              <a:rPr lang="sl-SI" dirty="0" smtClean="0"/>
              <a:t>Ženski	3833	66%</a:t>
            </a:r>
          </a:p>
          <a:p>
            <a:r>
              <a:rPr lang="sl-SI" dirty="0" smtClean="0"/>
              <a:t>SKUPAJ	5823	100%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7468843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40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8890069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Q52 Ali si se po končani vključitvi zaposlil/a pri tem delodajalcu?	FREKVENCA	DELEŽ OD VELJAVNIH ODG.</a:t>
            </a:r>
          </a:p>
          <a:p>
            <a:r>
              <a:rPr lang="sl-SI" dirty="0" smtClean="0"/>
              <a:t>1 Da	472	33%</a:t>
            </a:r>
          </a:p>
          <a:p>
            <a:r>
              <a:rPr lang="sl-SI" dirty="0" smtClean="0"/>
              <a:t>2 Ne	974	67%</a:t>
            </a:r>
          </a:p>
          <a:p>
            <a:r>
              <a:rPr lang="sl-SI" dirty="0" smtClean="0"/>
              <a:t>SKUPAJ	1446	100%</a:t>
            </a:r>
          </a:p>
          <a:p>
            <a:r>
              <a:rPr lang="sl-SI" dirty="0" smtClean="0"/>
              <a:t>		</a:t>
            </a:r>
          </a:p>
          <a:p>
            <a:r>
              <a:rPr lang="sl-SI" dirty="0" smtClean="0"/>
              <a:t>Q53 Kakšno zaposlitev si sklenil/a?	FREKVENCA	DELEŽ OD VELJAVNIH ODG.</a:t>
            </a:r>
          </a:p>
          <a:p>
            <a:r>
              <a:rPr lang="sl-SI" dirty="0" smtClean="0"/>
              <a:t>1 Za določen čas	278	60%</a:t>
            </a:r>
          </a:p>
          <a:p>
            <a:r>
              <a:rPr lang="sl-SI" dirty="0" smtClean="0"/>
              <a:t>2 Za nedoločen čas	188	40%</a:t>
            </a:r>
          </a:p>
          <a:p>
            <a:r>
              <a:rPr lang="sl-SI" dirty="0" smtClean="0"/>
              <a:t>SKUPAJ	466	100%</a:t>
            </a:r>
          </a:p>
          <a:p>
            <a:r>
              <a:rPr lang="sl-SI" dirty="0" smtClean="0"/>
              <a:t>		</a:t>
            </a:r>
          </a:p>
          <a:p>
            <a:r>
              <a:rPr lang="sl-SI" dirty="0" smtClean="0"/>
              <a:t>Q54 Koliko časa po zaključku tečaja ali usposabljanja ali zaposlitve si dobil/a službo?	FREKVENCA	DELEŽ OD VELJAVNIH ODG.</a:t>
            </a:r>
          </a:p>
          <a:p>
            <a:r>
              <a:rPr lang="sl-SI" dirty="0" smtClean="0"/>
              <a:t>1 Manj kot 1 mesec	87	9%</a:t>
            </a:r>
          </a:p>
          <a:p>
            <a:r>
              <a:rPr lang="sl-SI" dirty="0" smtClean="0"/>
              <a:t>2 1 - 3 mesece	124 / 125	13%</a:t>
            </a:r>
          </a:p>
          <a:p>
            <a:r>
              <a:rPr lang="sl-SI" dirty="0" smtClean="0"/>
              <a:t>3 4 - 6  mesecev	103 / 105	11%</a:t>
            </a:r>
          </a:p>
          <a:p>
            <a:r>
              <a:rPr lang="sl-SI" dirty="0" smtClean="0"/>
              <a:t>4 7 - 12 mesecev	47	5%</a:t>
            </a:r>
          </a:p>
          <a:p>
            <a:r>
              <a:rPr lang="sl-SI" dirty="0" smtClean="0"/>
              <a:t>5 Več kot eno leto	42 / 43	4%</a:t>
            </a:r>
          </a:p>
          <a:p>
            <a:r>
              <a:rPr lang="sl-SI" dirty="0" smtClean="0"/>
              <a:t>6 Nisem še dobil/a službe	455 / 459	48%</a:t>
            </a:r>
          </a:p>
          <a:p>
            <a:r>
              <a:rPr lang="sl-SI" dirty="0" smtClean="0"/>
              <a:t>7 Drugo	84 / 76	9%</a:t>
            </a:r>
          </a:p>
          <a:p>
            <a:r>
              <a:rPr lang="sl-SI" dirty="0" smtClean="0"/>
              <a:t>Ukrep še traja	16	</a:t>
            </a:r>
          </a:p>
          <a:p>
            <a:r>
              <a:rPr lang="sl-SI" dirty="0" smtClean="0"/>
              <a:t>ponovno v šoli	4	</a:t>
            </a:r>
          </a:p>
          <a:p>
            <a:r>
              <a:rPr lang="sl-SI" dirty="0" smtClean="0"/>
              <a:t>na porodniškem dopustu	4	</a:t>
            </a:r>
          </a:p>
          <a:p>
            <a:r>
              <a:rPr lang="sl-SI" dirty="0" smtClean="0"/>
              <a:t>drugje sem dobil/a zaposlitev	8	</a:t>
            </a:r>
          </a:p>
          <a:p>
            <a:r>
              <a:rPr lang="sl-SI" dirty="0" smtClean="0"/>
              <a:t>zaposlil/a pred zaključkom	10	</a:t>
            </a:r>
          </a:p>
          <a:p>
            <a:r>
              <a:rPr lang="sl-SI" dirty="0" smtClean="0"/>
              <a:t>samozaposlitev	7	</a:t>
            </a:r>
          </a:p>
          <a:p>
            <a:r>
              <a:rPr lang="sl-SI" dirty="0" smtClean="0"/>
              <a:t>drugo	19	</a:t>
            </a:r>
          </a:p>
          <a:p>
            <a:r>
              <a:rPr lang="sl-SI" dirty="0" smtClean="0"/>
              <a:t>Ni odgovora	8	</a:t>
            </a:r>
          </a:p>
          <a:p>
            <a:r>
              <a:rPr lang="sl-SI" dirty="0" smtClean="0"/>
              <a:t>SKUPAJ	942	100%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41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8790356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Q55 Katere kompetence ali veščine si po tvojem mnenju pridobil/a ali izpopolnil/a tekom vključitve v tečaje ali usposabljanja ali zaposlitev?	FREKVENCA	DELEŽ OD VELJAVNIH ODG.</a:t>
            </a:r>
          </a:p>
          <a:p>
            <a:r>
              <a:rPr lang="sl-SI" dirty="0" smtClean="0"/>
              <a:t>1 Komunikacijske veščine	716 	23% / 24%</a:t>
            </a:r>
          </a:p>
          <a:p>
            <a:r>
              <a:rPr lang="sl-SI" dirty="0" smtClean="0"/>
              <a:t>2 Organizacijske/načrtovalne veščine	575	19% / 19%</a:t>
            </a:r>
          </a:p>
          <a:p>
            <a:r>
              <a:rPr lang="sl-SI" dirty="0" smtClean="0"/>
              <a:t>3 Sposobnost sprejemanja odločitev	482 	16% / 16%</a:t>
            </a:r>
          </a:p>
          <a:p>
            <a:r>
              <a:rPr lang="sl-SI" dirty="0" smtClean="0"/>
              <a:t>4 Veščine timskega dela	388	13% / 13%</a:t>
            </a:r>
          </a:p>
          <a:p>
            <a:r>
              <a:rPr lang="sl-SI" dirty="0" smtClean="0"/>
              <a:t>5 Zaupanje/samostojnost	546	18% / 18%</a:t>
            </a:r>
          </a:p>
          <a:p>
            <a:r>
              <a:rPr lang="sl-SI" dirty="0" smtClean="0"/>
              <a:t>6 Računanje/delo s številkami	149	5% / 5%</a:t>
            </a:r>
          </a:p>
          <a:p>
            <a:r>
              <a:rPr lang="sl-SI" dirty="0" smtClean="0"/>
              <a:t>7 Drugo	175 	7% / 6%</a:t>
            </a:r>
          </a:p>
          <a:p>
            <a:r>
              <a:rPr lang="sl-SI" dirty="0" smtClean="0"/>
              <a:t>Specifično strokovno znanje	26	</a:t>
            </a:r>
          </a:p>
          <a:p>
            <a:r>
              <a:rPr lang="sl-SI" dirty="0" smtClean="0"/>
              <a:t>Praktično delo	14	</a:t>
            </a:r>
          </a:p>
          <a:p>
            <a:r>
              <a:rPr lang="sl-SI" dirty="0" smtClean="0"/>
              <a:t>Delo z ljudmi	3	</a:t>
            </a:r>
          </a:p>
          <a:p>
            <a:r>
              <a:rPr lang="sl-SI" dirty="0" smtClean="0"/>
              <a:t>IT znanja	8	</a:t>
            </a:r>
          </a:p>
          <a:p>
            <a:r>
              <a:rPr lang="sl-SI" dirty="0" smtClean="0"/>
              <a:t>Vse	9	</a:t>
            </a:r>
          </a:p>
          <a:p>
            <a:r>
              <a:rPr lang="sl-SI" dirty="0" smtClean="0"/>
              <a:t>Nič	55	</a:t>
            </a:r>
          </a:p>
          <a:p>
            <a:r>
              <a:rPr lang="sl-SI" dirty="0" smtClean="0"/>
              <a:t>Drugo	24	</a:t>
            </a:r>
          </a:p>
          <a:p>
            <a:r>
              <a:rPr lang="sl-SI" dirty="0" smtClean="0"/>
              <a:t>Ni odgovora	36	</a:t>
            </a:r>
          </a:p>
          <a:p>
            <a:r>
              <a:rPr lang="sl-SI" dirty="0" smtClean="0"/>
              <a:t>SKUPAJ	3031	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42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0989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Q4 - TVOJ TRENUTNI STATUS	FREKVENCA	DELEŽ</a:t>
            </a:r>
          </a:p>
          <a:p>
            <a:r>
              <a:rPr lang="sl-SI" dirty="0" smtClean="0"/>
              <a:t>1 Še vedno sem prijavljen na Zavodu	1932	33% / 33 %</a:t>
            </a:r>
          </a:p>
          <a:p>
            <a:r>
              <a:rPr lang="sl-SI" dirty="0" smtClean="0"/>
              <a:t>2 Sem zaposlen	3044	49% / 52 %</a:t>
            </a:r>
          </a:p>
          <a:p>
            <a:r>
              <a:rPr lang="sl-SI" dirty="0" smtClean="0"/>
              <a:t>Zaposlen sem v tujini 	24	</a:t>
            </a:r>
          </a:p>
          <a:p>
            <a:r>
              <a:rPr lang="sl-SI" dirty="0" smtClean="0"/>
              <a:t>Zaposlen kot samostojni podjetnik 	71	</a:t>
            </a:r>
          </a:p>
          <a:p>
            <a:r>
              <a:rPr lang="sl-SI" dirty="0" smtClean="0"/>
              <a:t>Opravljam javna dela 	25	</a:t>
            </a:r>
          </a:p>
          <a:p>
            <a:r>
              <a:rPr lang="sl-SI" dirty="0" smtClean="0"/>
              <a:t>Atipične oblike dela - krajši </a:t>
            </a:r>
            <a:r>
              <a:rPr lang="sl-SI" dirty="0" err="1" smtClean="0"/>
              <a:t>dč</a:t>
            </a:r>
            <a:r>
              <a:rPr lang="sl-SI" dirty="0" smtClean="0"/>
              <a:t>, avtorske, </a:t>
            </a:r>
            <a:r>
              <a:rPr lang="sl-SI" dirty="0" err="1" smtClean="0"/>
              <a:t>podjemne</a:t>
            </a:r>
            <a:r>
              <a:rPr lang="sl-SI" dirty="0" smtClean="0"/>
              <a:t> pogodbe, sezonsko delo	17	</a:t>
            </a:r>
          </a:p>
          <a:p>
            <a:r>
              <a:rPr lang="sl-SI" dirty="0" smtClean="0"/>
              <a:t>3 Nisem zaposlen, vendar nisem prijavljen na Zavodu	502	9% / 9 %</a:t>
            </a:r>
          </a:p>
          <a:p>
            <a:r>
              <a:rPr lang="sl-SI" dirty="0" smtClean="0"/>
              <a:t>4 Drugo	345	9%</a:t>
            </a:r>
          </a:p>
          <a:p>
            <a:r>
              <a:rPr lang="sl-SI" dirty="0" smtClean="0"/>
              <a:t>Porodniška 	134 /  od tega nezaposlenih 28	2%</a:t>
            </a:r>
          </a:p>
          <a:p>
            <a:r>
              <a:rPr lang="sl-SI" dirty="0" smtClean="0"/>
              <a:t>Status študenta ali dijaka 	166 / od tega 13 iskalcev zaposlitve	3%</a:t>
            </a:r>
          </a:p>
          <a:p>
            <a:r>
              <a:rPr lang="sl-SI" dirty="0" smtClean="0"/>
              <a:t>Pripravništvo 	7	0%</a:t>
            </a:r>
          </a:p>
          <a:p>
            <a:r>
              <a:rPr lang="sl-SI" dirty="0" smtClean="0"/>
              <a:t>Nezaposlen 	8	0%</a:t>
            </a:r>
          </a:p>
          <a:p>
            <a:r>
              <a:rPr lang="sl-SI" dirty="0" smtClean="0"/>
              <a:t>Drugo	3	0%</a:t>
            </a:r>
          </a:p>
          <a:p>
            <a:r>
              <a:rPr lang="sl-SI" dirty="0" smtClean="0"/>
              <a:t>NI ODGOVORA	27	/</a:t>
            </a:r>
          </a:p>
          <a:p>
            <a:r>
              <a:rPr lang="sl-SI" dirty="0" smtClean="0"/>
              <a:t>SKUPAJ	5823	100%</a:t>
            </a:r>
          </a:p>
          <a:p>
            <a:r>
              <a:rPr lang="sl-SI" dirty="0" smtClean="0"/>
              <a:t>		</a:t>
            </a:r>
          </a:p>
          <a:p>
            <a:r>
              <a:rPr lang="sl-SI" dirty="0" smtClean="0"/>
              <a:t>Q5 - IZOBRAZBA	FREKVENCA	DELEŽ</a:t>
            </a:r>
          </a:p>
          <a:p>
            <a:r>
              <a:rPr lang="sl-SI" dirty="0" smtClean="0"/>
              <a:t>1 Osnovnošolska ali manj	256	4%</a:t>
            </a:r>
          </a:p>
          <a:p>
            <a:r>
              <a:rPr lang="sl-SI" dirty="0" smtClean="0"/>
              <a:t>2 Poklicna izobrazba	723	12%</a:t>
            </a:r>
          </a:p>
          <a:p>
            <a:r>
              <a:rPr lang="sl-SI" dirty="0" smtClean="0"/>
              <a:t>3 Srednja izobrazba	1788	31%</a:t>
            </a:r>
          </a:p>
          <a:p>
            <a:r>
              <a:rPr lang="sl-SI" dirty="0" smtClean="0"/>
              <a:t>4 Višješolski programi (6/1)	452	8%</a:t>
            </a:r>
          </a:p>
          <a:p>
            <a:r>
              <a:rPr lang="sl-SI" dirty="0" smtClean="0"/>
              <a:t>5 Visokošolski / univerzitetni programi (1. Bolonjska stopnja - 6/2)	1052	18%</a:t>
            </a:r>
          </a:p>
          <a:p>
            <a:r>
              <a:rPr lang="sl-SI" dirty="0" smtClean="0"/>
              <a:t>6 Univerzitetni / magistrski programi (2. Bolonjska stopnja -7)	1493	26%</a:t>
            </a:r>
          </a:p>
          <a:p>
            <a:r>
              <a:rPr lang="sl-SI" dirty="0" smtClean="0"/>
              <a:t>7 Magisterij znanosti (8/1)	17	0%</a:t>
            </a:r>
          </a:p>
          <a:p>
            <a:r>
              <a:rPr lang="sl-SI" dirty="0" smtClean="0"/>
              <a:t>8 Doktorati znanosti (3. Bolonjska stopnja - 8/2)	42	1%</a:t>
            </a:r>
          </a:p>
          <a:p>
            <a:r>
              <a:rPr lang="sl-SI" dirty="0" smtClean="0"/>
              <a:t>SKUPAJ	5444	100%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86990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19409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Q7  - Kaj je bil razlog, da si se prijavil na Zavod?	FREKVENCA	DELEŽ</a:t>
            </a:r>
          </a:p>
          <a:p>
            <a:r>
              <a:rPr lang="sl-SI" dirty="0" smtClean="0"/>
              <a:t>1 Izguba študentskega statusa/prekinitev šolanja	1632	28% / 30%</a:t>
            </a:r>
          </a:p>
          <a:p>
            <a:r>
              <a:rPr lang="sl-SI" dirty="0" smtClean="0"/>
              <a:t>2 Iztek zaposlitve	 2046	34% / 38%</a:t>
            </a:r>
          </a:p>
          <a:p>
            <a:r>
              <a:rPr lang="sl-SI" dirty="0" smtClean="0"/>
              <a:t>3 Zaključek izobraževanja	1540	26% /28%</a:t>
            </a:r>
          </a:p>
          <a:p>
            <a:r>
              <a:rPr lang="sl-SI" dirty="0" smtClean="0"/>
              <a:t>4 Drugo	173 	5% / 3%</a:t>
            </a:r>
          </a:p>
          <a:p>
            <a:r>
              <a:rPr lang="sl-SI" dirty="0" smtClean="0"/>
              <a:t>Socialna pomoč in druge ugodnosti 	12	7%</a:t>
            </a:r>
          </a:p>
          <a:p>
            <a:r>
              <a:rPr lang="sl-SI" dirty="0" smtClean="0"/>
              <a:t>Boljše možnosti za zaposlitev / programi za zaposlovanje	75	43%</a:t>
            </a:r>
          </a:p>
          <a:p>
            <a:r>
              <a:rPr lang="sl-SI" dirty="0" smtClean="0"/>
              <a:t>Porodniški dopust / iztek porodniške	36	21%</a:t>
            </a:r>
          </a:p>
          <a:p>
            <a:r>
              <a:rPr lang="sl-SI" dirty="0" smtClean="0"/>
              <a:t>Zahteval je delodajalec 	11	6%</a:t>
            </a:r>
          </a:p>
          <a:p>
            <a:r>
              <a:rPr lang="sl-SI" dirty="0" smtClean="0"/>
              <a:t>Iztek pripravništva	7	4%</a:t>
            </a:r>
          </a:p>
          <a:p>
            <a:r>
              <a:rPr lang="sl-SI" dirty="0" smtClean="0"/>
              <a:t>Selitev v Slovenijo ali tujino	8	5%</a:t>
            </a:r>
          </a:p>
          <a:p>
            <a:r>
              <a:rPr lang="sl-SI" dirty="0" smtClean="0"/>
              <a:t>drugo 	24	14%</a:t>
            </a:r>
          </a:p>
          <a:p>
            <a:r>
              <a:rPr lang="sl-SI" dirty="0" smtClean="0"/>
              <a:t>SKUPAJ	5444	100%</a:t>
            </a:r>
          </a:p>
          <a:p>
            <a:r>
              <a:rPr lang="sl-SI" dirty="0" smtClean="0"/>
              <a:t>		</a:t>
            </a:r>
          </a:p>
          <a:p>
            <a:r>
              <a:rPr lang="sl-SI" dirty="0" smtClean="0"/>
              <a:t>Q8 - Koliko časa si bil brezposeln, preden si se prijavil na Zavod?	FREKVENCA	DELEŽ OD VELJAVNIH ODG.</a:t>
            </a:r>
          </a:p>
          <a:p>
            <a:r>
              <a:rPr lang="sl-SI" dirty="0" smtClean="0"/>
              <a:t>1 Manj kot 1 mesec	2911	53%</a:t>
            </a:r>
          </a:p>
          <a:p>
            <a:r>
              <a:rPr lang="sl-SI" dirty="0" smtClean="0"/>
              <a:t>2 1 - 3 mesece	1034	19%</a:t>
            </a:r>
          </a:p>
          <a:p>
            <a:r>
              <a:rPr lang="sl-SI" dirty="0" smtClean="0"/>
              <a:t>3 4 - 6 mesecev	528	10%</a:t>
            </a:r>
          </a:p>
          <a:p>
            <a:r>
              <a:rPr lang="sl-SI" dirty="0" smtClean="0"/>
              <a:t>4 7 - 12  mesecev	405	7%</a:t>
            </a:r>
          </a:p>
          <a:p>
            <a:r>
              <a:rPr lang="sl-SI" dirty="0" smtClean="0"/>
              <a:t>5 več kot eno leto	566	10%</a:t>
            </a:r>
          </a:p>
          <a:p>
            <a:r>
              <a:rPr lang="sl-SI" dirty="0" smtClean="0"/>
              <a:t>SKUPAJ	5444	100%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557079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Q9 Na kakšen način si se prijavil na Zavod za zaposlovanje?	FREKVENCA	DELEŽ OD VELJAVNIH ODG.</a:t>
            </a:r>
          </a:p>
          <a:p>
            <a:r>
              <a:rPr lang="sl-SI" dirty="0" smtClean="0"/>
              <a:t>1 Preko spleta	748	14%</a:t>
            </a:r>
          </a:p>
          <a:p>
            <a:r>
              <a:rPr lang="sl-SI" dirty="0" smtClean="0"/>
              <a:t>2 Osebno na Uradu za delo	4647	86%</a:t>
            </a:r>
          </a:p>
          <a:p>
            <a:r>
              <a:rPr lang="sl-SI" dirty="0" smtClean="0"/>
              <a:t>3 S prijavo poslano po pošti na Urad za delo	14	0%</a:t>
            </a:r>
          </a:p>
          <a:p>
            <a:r>
              <a:rPr lang="sl-SI" dirty="0" smtClean="0"/>
              <a:t>4 Drugo	21	0%</a:t>
            </a:r>
          </a:p>
          <a:p>
            <a:r>
              <a:rPr lang="sl-SI" dirty="0" smtClean="0"/>
              <a:t>Ne spomnim se	2	</a:t>
            </a:r>
          </a:p>
          <a:p>
            <a:r>
              <a:rPr lang="sl-SI" dirty="0" smtClean="0"/>
              <a:t>Preko pooblaščene osebe	1	</a:t>
            </a:r>
          </a:p>
          <a:p>
            <a:r>
              <a:rPr lang="sl-SI" dirty="0" smtClean="0"/>
              <a:t>Neveljavno	4	</a:t>
            </a:r>
          </a:p>
          <a:p>
            <a:r>
              <a:rPr lang="sl-SI" dirty="0" smtClean="0"/>
              <a:t>SKUPAJ	5419	100%</a:t>
            </a:r>
          </a:p>
          <a:p>
            <a:r>
              <a:rPr lang="sl-SI" dirty="0" smtClean="0"/>
              <a:t>		</a:t>
            </a:r>
          </a:p>
          <a:p>
            <a:r>
              <a:rPr lang="sl-SI" dirty="0" smtClean="0"/>
              <a:t>Q10 Kaj te je spodbudilo k prijavi na Zavod?	FREKVENCA	DELEŽ OD VELJAVNIH ODG.</a:t>
            </a:r>
          </a:p>
          <a:p>
            <a:r>
              <a:rPr lang="sl-SI" dirty="0" smtClean="0"/>
              <a:t>1 Nadomestilo za brezposelnost	1972	36%</a:t>
            </a:r>
          </a:p>
          <a:p>
            <a:r>
              <a:rPr lang="sl-SI" dirty="0" smtClean="0"/>
              <a:t>2 Svetovanje	1201	22%</a:t>
            </a:r>
          </a:p>
          <a:p>
            <a:r>
              <a:rPr lang="sl-SI" dirty="0" smtClean="0"/>
              <a:t>3 Napotitve na delovna mesta	1729 	32%</a:t>
            </a:r>
          </a:p>
          <a:p>
            <a:r>
              <a:rPr lang="sl-SI" dirty="0" smtClean="0"/>
              <a:t>4 Ugodnosti, ki jih dobim kot registrirana brezposelna oseba (olajšave, oprostitve plačil, brezplačne storitve)	1089 / 1093	20%</a:t>
            </a:r>
          </a:p>
          <a:p>
            <a:r>
              <a:rPr lang="sl-SI" dirty="0" smtClean="0"/>
              <a:t>5 Možnost hitrejše zaposlitve	2356	43%</a:t>
            </a:r>
          </a:p>
          <a:p>
            <a:r>
              <a:rPr lang="sl-SI" dirty="0" smtClean="0"/>
              <a:t>6 Izobraževanja in tečaji 	1162	21%</a:t>
            </a:r>
          </a:p>
          <a:p>
            <a:r>
              <a:rPr lang="sl-SI" dirty="0" smtClean="0"/>
              <a:t>7 Osnovno zdravstveno zavarovanje	1340	25%</a:t>
            </a:r>
          </a:p>
          <a:p>
            <a:r>
              <a:rPr lang="sl-SI" dirty="0" smtClean="0"/>
              <a:t>8 Drugo	199 	5%</a:t>
            </a:r>
          </a:p>
          <a:p>
            <a:r>
              <a:rPr lang="sl-SI" dirty="0" smtClean="0"/>
              <a:t>Socialni prejemki	21	</a:t>
            </a:r>
          </a:p>
          <a:p>
            <a:r>
              <a:rPr lang="sl-SI" dirty="0" smtClean="0"/>
              <a:t>Subvencije za zaposlitev/samozaposlitev, ukrepi in razpisi za zaposlovanje	99	</a:t>
            </a:r>
          </a:p>
          <a:p>
            <a:r>
              <a:rPr lang="sl-SI" dirty="0" smtClean="0"/>
              <a:t>Pridobitev statusa brezposelnega	10	</a:t>
            </a:r>
          </a:p>
          <a:p>
            <a:r>
              <a:rPr lang="sl-SI" dirty="0" smtClean="0"/>
              <a:t>Uveljavljena praksa, drugih možnosti ni bilo	22	</a:t>
            </a:r>
          </a:p>
          <a:p>
            <a:r>
              <a:rPr lang="sl-SI" dirty="0" smtClean="0"/>
              <a:t>Drugi odgovori	48	</a:t>
            </a:r>
          </a:p>
          <a:p>
            <a:r>
              <a:rPr lang="sl-SI" dirty="0" smtClean="0"/>
              <a:t>SKUPAJ	5444	100%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751745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42F52-E3C8-4887-A7AB-5F8AAFFC19DD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20649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4/8/2016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4/8/2016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4/8/2016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4/8/2016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22.xml"/><Relationship Id="rId4" Type="http://schemas.openxmlformats.org/officeDocument/2006/relationships/chart" Target="../charts/chart2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1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44.xml"/><Relationship Id="rId4" Type="http://schemas.openxmlformats.org/officeDocument/2006/relationships/chart" Target="../charts/chart4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5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8F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solidFill>
            <a:srgbClr val="FFFFFF"/>
          </a:solidFill>
        </p:spPr>
        <p:txBody>
          <a:bodyPr>
            <a:normAutofit fontScale="90000"/>
          </a:bodyPr>
          <a:lstStyle/>
          <a:p>
            <a:r>
              <a:rPr lang="sl-SI" dirty="0" smtClean="0"/>
              <a:t>ANKETA O ZADOVOLJSTVU MLADIH </a:t>
            </a:r>
            <a:br>
              <a:rPr lang="sl-SI" dirty="0" smtClean="0"/>
            </a:br>
            <a:r>
              <a:rPr lang="sl-SI" dirty="0" smtClean="0"/>
              <a:t>S PROGRAMOM </a:t>
            </a:r>
            <a:br>
              <a:rPr lang="sl-SI" dirty="0" smtClean="0"/>
            </a:br>
            <a:r>
              <a:rPr lang="sl-SI" dirty="0" smtClean="0"/>
              <a:t>JAMSTVO ZA MLADE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Mladinski svet Slovenije in Zavod RS za zaposlovanje</a:t>
            </a:r>
          </a:p>
          <a:p>
            <a:endParaRPr lang="sl-SI" dirty="0"/>
          </a:p>
          <a:p>
            <a:r>
              <a:rPr lang="sl-SI" dirty="0" smtClean="0"/>
              <a:t>December 2015</a:t>
            </a:r>
            <a:endParaRPr lang="sl-SI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46" y="354583"/>
            <a:ext cx="2127508" cy="865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83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Podpora svetovalca</a:t>
            </a:r>
            <a:endParaRPr lang="sl-SI" dirty="0"/>
          </a:p>
        </p:txBody>
      </p:sp>
      <p:graphicFrame>
        <p:nvGraphicFramePr>
          <p:cNvPr id="7" name="Označba mesta vsebine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72643647"/>
              </p:ext>
            </p:extLst>
          </p:nvPr>
        </p:nvGraphicFramePr>
        <p:xfrm>
          <a:off x="606392" y="2638425"/>
          <a:ext cx="5246721" cy="3386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627073" y="2638044"/>
            <a:ext cx="4270247" cy="3101982"/>
          </a:xfrm>
        </p:spPr>
        <p:txBody>
          <a:bodyPr/>
          <a:lstStyle/>
          <a:p>
            <a:pPr marL="0" indent="0">
              <a:buNone/>
            </a:pPr>
            <a:r>
              <a:rPr lang="sl-SI" dirty="0" smtClean="0"/>
              <a:t>Kako si bil na splošno zadovoljen s podporo svetovalca pri iskanju zaposlitve?</a:t>
            </a:r>
            <a:endParaRPr lang="sl-SI" dirty="0"/>
          </a:p>
        </p:txBody>
      </p:sp>
      <p:sp>
        <p:nvSpPr>
          <p:cNvPr id="8" name="Pravokotnik 7"/>
          <p:cNvSpPr/>
          <p:nvPr/>
        </p:nvSpPr>
        <p:spPr>
          <a:xfrm>
            <a:off x="7603745" y="3404205"/>
            <a:ext cx="231690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l-SI" sz="9600" dirty="0" smtClean="0">
                <a:ln w="0"/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3,2</a:t>
            </a:r>
            <a:endParaRPr lang="sl-SI" sz="9600" dirty="0">
              <a:ln w="0"/>
              <a:solidFill>
                <a:schemeClr val="accent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82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Zaposlitveni načrt</a:t>
            </a:r>
            <a:endParaRPr lang="sl-SI" dirty="0"/>
          </a:p>
        </p:txBody>
      </p:sp>
      <p:graphicFrame>
        <p:nvGraphicFramePr>
          <p:cNvPr id="7" name="Označba mesta vsebine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76548072"/>
              </p:ext>
            </p:extLst>
          </p:nvPr>
        </p:nvGraphicFramePr>
        <p:xfrm>
          <a:off x="385011" y="2580122"/>
          <a:ext cx="5015715" cy="36276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Označba mesta vsebine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45542902"/>
              </p:ext>
            </p:extLst>
          </p:nvPr>
        </p:nvGraphicFramePr>
        <p:xfrm>
          <a:off x="5718359" y="2425565"/>
          <a:ext cx="5783829" cy="3955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2318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>
            <a:alpha val="7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Poznavanje programa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7885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8356" y="611806"/>
            <a:ext cx="4939685" cy="633102"/>
          </a:xfrm>
        </p:spPr>
        <p:txBody>
          <a:bodyPr>
            <a:noAutofit/>
          </a:bodyPr>
          <a:lstStyle/>
          <a:p>
            <a:r>
              <a:rPr lang="sl-SI" sz="2000" dirty="0" smtClean="0"/>
              <a:t>Ali poznaš program Jamstvo za mlade?</a:t>
            </a:r>
            <a:endParaRPr lang="sl-SI" sz="2000" dirty="0"/>
          </a:p>
        </p:txBody>
      </p:sp>
      <p:graphicFrame>
        <p:nvGraphicFramePr>
          <p:cNvPr id="7" name="Označba mesta vsebine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90633785"/>
              </p:ext>
            </p:extLst>
          </p:nvPr>
        </p:nvGraphicFramePr>
        <p:xfrm>
          <a:off x="115101" y="1809549"/>
          <a:ext cx="4271963" cy="3101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Označba mesta vsebine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45637325"/>
              </p:ext>
            </p:extLst>
          </p:nvPr>
        </p:nvGraphicFramePr>
        <p:xfrm>
          <a:off x="4677878" y="1405288"/>
          <a:ext cx="7228575" cy="5370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Naslov 1"/>
          <p:cNvSpPr txBox="1">
            <a:spLocks/>
          </p:cNvSpPr>
          <p:nvPr/>
        </p:nvSpPr>
        <p:spPr bwMode="black">
          <a:xfrm>
            <a:off x="5601904" y="611806"/>
            <a:ext cx="5784702" cy="633102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z="2000" dirty="0" smtClean="0"/>
              <a:t>Kje si izvedel za jamstvo za mlade?</a:t>
            </a: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386788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Mnenje o programu</a:t>
            </a:r>
            <a:endParaRPr lang="sl-SI" dirty="0"/>
          </a:p>
        </p:txBody>
      </p:sp>
      <p:sp>
        <p:nvSpPr>
          <p:cNvPr id="8" name="Pravokotnik 7"/>
          <p:cNvSpPr/>
          <p:nvPr/>
        </p:nvSpPr>
        <p:spPr>
          <a:xfrm>
            <a:off x="1194634" y="2437946"/>
            <a:ext cx="207300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l-SI" sz="80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53%</a:t>
            </a:r>
            <a:endParaRPr lang="sl-SI" sz="80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9" name="Označba mesta vsebine 8"/>
          <p:cNvSpPr>
            <a:spLocks noGrp="1"/>
          </p:cNvSpPr>
          <p:nvPr>
            <p:ph idx="1"/>
          </p:nvPr>
        </p:nvSpPr>
        <p:spPr>
          <a:xfrm>
            <a:off x="4982496" y="2437945"/>
            <a:ext cx="207300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indent="0" algn="ctr">
              <a:buNone/>
            </a:pPr>
            <a:r>
              <a:rPr lang="sl-SI" sz="80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29%</a:t>
            </a:r>
            <a:endParaRPr lang="sl-SI" sz="80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0" name="Pravokotnik 9"/>
          <p:cNvSpPr/>
          <p:nvPr/>
        </p:nvSpPr>
        <p:spPr>
          <a:xfrm>
            <a:off x="8411978" y="2437944"/>
            <a:ext cx="207300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l-SI" sz="80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13%</a:t>
            </a:r>
            <a:endParaRPr lang="sl-SI" sz="80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2050" name="Picture 2" descr="http://cdn.mysitemyway.com/etc-mysitemyway/icons/legacy-previews/icons/glossy-black-icons-symbols-shapes/018721-glossy-black-icon-symbols-shapes-smiley-face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86" y="3446173"/>
            <a:ext cx="3057500" cy="3057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cdn.mysitemyway.com/etc-mysitemyway/icons/legacy-previews/icons/glossy-black-icons-symbols-shapes/018728-glossy-black-icon-symbols-shapes-smileyfacesa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8012" y="3446173"/>
            <a:ext cx="3130443" cy="3130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cdn0.iconfinder.com/data/icons/lightly-icons/30/neutral-48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5806" y="3888522"/>
            <a:ext cx="2106362" cy="2106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2251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6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Ponudbe jamstva za mlade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79619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Prejem ponudbe</a:t>
            </a:r>
            <a:endParaRPr lang="sl-SI" dirty="0"/>
          </a:p>
        </p:txBody>
      </p:sp>
      <p:graphicFrame>
        <p:nvGraphicFramePr>
          <p:cNvPr id="7" name="Označba mesta vsebine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16016323"/>
              </p:ext>
            </p:extLst>
          </p:nvPr>
        </p:nvGraphicFramePr>
        <p:xfrm>
          <a:off x="631768" y="2638425"/>
          <a:ext cx="5221346" cy="3521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529041" y="2505640"/>
            <a:ext cx="4270247" cy="3101982"/>
          </a:xfrm>
        </p:spPr>
        <p:txBody>
          <a:bodyPr/>
          <a:lstStyle/>
          <a:p>
            <a:pPr marL="0" indent="0" algn="ctr">
              <a:buNone/>
            </a:pPr>
            <a:r>
              <a:rPr lang="sl-SI" dirty="0" smtClean="0"/>
              <a:t>Koliko ponudb za vključitev v tečaje ali usposabljanje ali zaposlitev si prejel/a?</a:t>
            </a:r>
            <a:endParaRPr lang="sl-SI" dirty="0"/>
          </a:p>
        </p:txBody>
      </p:sp>
      <p:sp>
        <p:nvSpPr>
          <p:cNvPr id="8" name="Pravokotnik 7"/>
          <p:cNvSpPr/>
          <p:nvPr/>
        </p:nvSpPr>
        <p:spPr>
          <a:xfrm>
            <a:off x="6597091" y="3214219"/>
            <a:ext cx="41341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l-SI" sz="5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1,8 ponudbe</a:t>
            </a:r>
            <a:endParaRPr lang="sl-SI" sz="5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9" name="PoljeZBesedilom 8"/>
          <p:cNvSpPr txBox="1"/>
          <p:nvPr/>
        </p:nvSpPr>
        <p:spPr>
          <a:xfrm>
            <a:off x="7146504" y="4789246"/>
            <a:ext cx="3035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Ocena zadovoljstva s ponudbo</a:t>
            </a:r>
            <a:endParaRPr lang="sl-SI" dirty="0"/>
          </a:p>
        </p:txBody>
      </p:sp>
      <p:sp>
        <p:nvSpPr>
          <p:cNvPr id="10" name="Pravokotnik 9"/>
          <p:cNvSpPr/>
          <p:nvPr/>
        </p:nvSpPr>
        <p:spPr>
          <a:xfrm>
            <a:off x="8086923" y="5058990"/>
            <a:ext cx="127320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l-SI" sz="60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5,7</a:t>
            </a:r>
            <a:endParaRPr lang="sl-SI" sz="60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1" name="PoljeZBesedilom 10"/>
          <p:cNvSpPr txBox="1"/>
          <p:nvPr/>
        </p:nvSpPr>
        <p:spPr>
          <a:xfrm>
            <a:off x="7060251" y="6159731"/>
            <a:ext cx="3326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050" dirty="0" smtClean="0"/>
              <a:t>1 – popolnoma nezadovoljen; 10 – popolnoma zadovoljen</a:t>
            </a:r>
            <a:endParaRPr lang="sl-SI" sz="1050" dirty="0"/>
          </a:p>
        </p:txBody>
      </p:sp>
    </p:spTree>
    <p:extLst>
      <p:ext uri="{BB962C8B-B14F-4D97-AF65-F5344CB8AC3E}">
        <p14:creationId xmlns:p14="http://schemas.microsoft.com/office/powerpoint/2010/main" val="656040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VRSTE PONUDBE</a:t>
            </a:r>
            <a:endParaRPr lang="sl-SI" dirty="0"/>
          </a:p>
        </p:txBody>
      </p:sp>
      <p:graphicFrame>
        <p:nvGraphicFramePr>
          <p:cNvPr id="6" name="Označba mesta vsebin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5621767"/>
              </p:ext>
            </p:extLst>
          </p:nvPr>
        </p:nvGraphicFramePr>
        <p:xfrm>
          <a:off x="1251876" y="2269067"/>
          <a:ext cx="9688248" cy="4436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463565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značba mesta besedila 3"/>
          <p:cNvSpPr>
            <a:spLocks noGrp="1"/>
          </p:cNvSpPr>
          <p:nvPr>
            <p:ph type="body" idx="1"/>
          </p:nvPr>
        </p:nvSpPr>
        <p:spPr>
          <a:xfrm>
            <a:off x="761464" y="1813800"/>
            <a:ext cx="4270248" cy="379891"/>
          </a:xfrm>
        </p:spPr>
        <p:txBody>
          <a:bodyPr>
            <a:normAutofit lnSpcReduction="10000"/>
          </a:bodyPr>
          <a:lstStyle/>
          <a:p>
            <a:r>
              <a:rPr lang="sl-SI" dirty="0" smtClean="0"/>
              <a:t>Sem zadovoljen</a:t>
            </a:r>
            <a:endParaRPr lang="sl-SI" dirty="0"/>
          </a:p>
        </p:txBody>
      </p:sp>
      <p:graphicFrame>
        <p:nvGraphicFramePr>
          <p:cNvPr id="11" name="Označba mesta vsebine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11228450"/>
              </p:ext>
            </p:extLst>
          </p:nvPr>
        </p:nvGraphicFramePr>
        <p:xfrm>
          <a:off x="298383" y="2383469"/>
          <a:ext cx="5188096" cy="39022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83010" y="435303"/>
            <a:ext cx="7729728" cy="1188720"/>
          </a:xfrm>
        </p:spPr>
        <p:txBody>
          <a:bodyPr/>
          <a:lstStyle/>
          <a:p>
            <a:r>
              <a:rPr lang="sl-SI" dirty="0" smtClean="0"/>
              <a:t>Kako si zadovoljen s ponudbo?</a:t>
            </a:r>
            <a:endParaRPr lang="sl-SI" dirty="0"/>
          </a:p>
        </p:txBody>
      </p:sp>
      <p:sp>
        <p:nvSpPr>
          <p:cNvPr id="15" name="Označba mesta vsebine 14"/>
          <p:cNvSpPr>
            <a:spLocks noGrp="1"/>
          </p:cNvSpPr>
          <p:nvPr>
            <p:ph sz="quarter" idx="4"/>
          </p:nvPr>
        </p:nvSpPr>
        <p:spPr>
          <a:xfrm>
            <a:off x="6131293" y="1813800"/>
            <a:ext cx="5370897" cy="47741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b="1" dirty="0">
                <a:solidFill>
                  <a:srgbClr val="FFC000"/>
                </a:solidFill>
              </a:rPr>
              <a:t>Delodajalec</a:t>
            </a:r>
          </a:p>
          <a:p>
            <a:pPr marL="0" indent="0">
              <a:buNone/>
            </a:pPr>
            <a:r>
              <a:rPr lang="sl-SI" dirty="0" smtClean="0"/>
              <a:t>Odnos </a:t>
            </a:r>
            <a:r>
              <a:rPr lang="sl-SI" dirty="0"/>
              <a:t>do vključene osebe</a:t>
            </a:r>
          </a:p>
          <a:p>
            <a:pPr marL="0" indent="0">
              <a:buNone/>
            </a:pPr>
            <a:r>
              <a:rPr lang="sl-SI" dirty="0"/>
              <a:t>Ustrezen program usposabljanja</a:t>
            </a:r>
          </a:p>
          <a:p>
            <a:pPr marL="0" indent="0">
              <a:buNone/>
            </a:pPr>
            <a:r>
              <a:rPr lang="sl-SI" b="1" dirty="0">
                <a:solidFill>
                  <a:srgbClr val="FFC000"/>
                </a:solidFill>
              </a:rPr>
              <a:t>ZRSZ</a:t>
            </a:r>
          </a:p>
          <a:p>
            <a:pPr marL="0" indent="0">
              <a:buNone/>
            </a:pPr>
            <a:r>
              <a:rPr lang="sl-SI" dirty="0"/>
              <a:t>Svetovanje in obveščanje</a:t>
            </a:r>
          </a:p>
          <a:p>
            <a:pPr marL="0" indent="0">
              <a:buNone/>
            </a:pPr>
            <a:r>
              <a:rPr lang="sl-SI" b="1" dirty="0">
                <a:solidFill>
                  <a:srgbClr val="FFC000"/>
                </a:solidFill>
              </a:rPr>
              <a:t>Ponudba</a:t>
            </a:r>
          </a:p>
          <a:p>
            <a:pPr marL="0" indent="0">
              <a:buNone/>
            </a:pPr>
            <a:r>
              <a:rPr lang="sl-SI" dirty="0"/>
              <a:t>Ustrezna vsebina</a:t>
            </a:r>
          </a:p>
          <a:p>
            <a:pPr marL="0" indent="0">
              <a:buNone/>
            </a:pPr>
            <a:r>
              <a:rPr lang="sl-SI" dirty="0"/>
              <a:t>Vodila je v zaposlitev</a:t>
            </a:r>
          </a:p>
          <a:p>
            <a:pPr marL="0" indent="0">
              <a:buNone/>
            </a:pPr>
            <a:r>
              <a:rPr lang="sl-SI" dirty="0"/>
              <a:t>Nova znanja in izkušnje</a:t>
            </a:r>
          </a:p>
          <a:p>
            <a:pPr marL="0" indent="0">
              <a:buNone/>
            </a:pPr>
            <a:r>
              <a:rPr lang="sl-SI" dirty="0"/>
              <a:t>Priložnost, da se predstavim delodajalcu</a:t>
            </a:r>
          </a:p>
          <a:p>
            <a:pPr marL="0" indent="0">
              <a:buNone/>
            </a:pPr>
            <a:r>
              <a:rPr lang="sl-SI" b="1" dirty="0">
                <a:solidFill>
                  <a:srgbClr val="FFC000"/>
                </a:solidFill>
              </a:rPr>
              <a:t>Objektivni </a:t>
            </a:r>
            <a:r>
              <a:rPr lang="sl-SI" b="1" dirty="0" smtClean="0">
                <a:solidFill>
                  <a:srgbClr val="FFC000"/>
                </a:solidFill>
              </a:rPr>
              <a:t>razlogi (Lokacija)</a:t>
            </a:r>
            <a:endParaRPr lang="sl-SI" b="1" dirty="0">
              <a:solidFill>
                <a:srgbClr val="FFC000"/>
              </a:solidFill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826948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sz="half" idx="2"/>
          </p:nvPr>
        </p:nvSpPr>
        <p:spPr>
          <a:xfrm>
            <a:off x="6224337" y="365760"/>
            <a:ext cx="5967663" cy="642005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l-SI" b="1" dirty="0" smtClean="0">
                <a:solidFill>
                  <a:srgbClr val="FFC000"/>
                </a:solidFill>
              </a:rPr>
              <a:t>Delodajalec</a:t>
            </a:r>
          </a:p>
          <a:p>
            <a:pPr marL="0" indent="0">
              <a:buNone/>
            </a:pPr>
            <a:r>
              <a:rPr lang="sl-SI" dirty="0" smtClean="0"/>
              <a:t>Izkoriščanje subvencije</a:t>
            </a:r>
          </a:p>
          <a:p>
            <a:pPr marL="0" indent="0">
              <a:buNone/>
            </a:pPr>
            <a:r>
              <a:rPr lang="sl-SI" dirty="0" smtClean="0"/>
              <a:t>Ni interesa ali informacij</a:t>
            </a:r>
          </a:p>
          <a:p>
            <a:pPr marL="0" indent="0">
              <a:buNone/>
            </a:pPr>
            <a:r>
              <a:rPr lang="sl-SI" dirty="0" smtClean="0"/>
              <a:t>Vnaprej dogovorjene zaposlitve</a:t>
            </a:r>
          </a:p>
          <a:p>
            <a:pPr marL="0" indent="0">
              <a:buNone/>
            </a:pPr>
            <a:r>
              <a:rPr lang="sl-SI" dirty="0" smtClean="0"/>
              <a:t>Neplačani prispevki ali slabo plačilo</a:t>
            </a:r>
          </a:p>
          <a:p>
            <a:pPr marL="0" indent="0">
              <a:buNone/>
            </a:pPr>
            <a:r>
              <a:rPr lang="sl-SI" b="1" dirty="0" smtClean="0">
                <a:solidFill>
                  <a:srgbClr val="FFC000"/>
                </a:solidFill>
              </a:rPr>
              <a:t>ZRSZ</a:t>
            </a:r>
          </a:p>
          <a:p>
            <a:pPr marL="0" indent="0">
              <a:buNone/>
            </a:pPr>
            <a:r>
              <a:rPr lang="sl-SI" dirty="0" smtClean="0"/>
              <a:t>Nisem dobil/a ponudbe</a:t>
            </a:r>
          </a:p>
          <a:p>
            <a:pPr marL="0" indent="0">
              <a:buNone/>
            </a:pPr>
            <a:r>
              <a:rPr lang="sl-SI" dirty="0" smtClean="0"/>
              <a:t>Sam/a sem našla delodajalca / ukrep</a:t>
            </a:r>
          </a:p>
          <a:p>
            <a:pPr marL="0" indent="0">
              <a:buNone/>
            </a:pPr>
            <a:r>
              <a:rPr lang="sl-SI" dirty="0" smtClean="0"/>
              <a:t>Svetovanje in obveščanje</a:t>
            </a:r>
          </a:p>
          <a:p>
            <a:pPr marL="0" indent="0">
              <a:buNone/>
            </a:pPr>
            <a:r>
              <a:rPr lang="sl-SI" dirty="0" smtClean="0"/>
              <a:t>Postopki / pogoji prijave</a:t>
            </a:r>
          </a:p>
          <a:p>
            <a:pPr marL="0" indent="0">
              <a:buNone/>
            </a:pPr>
            <a:r>
              <a:rPr lang="sl-SI" dirty="0" smtClean="0"/>
              <a:t>Brezposelna oseba (Ni zanimanja, ima druge interese)</a:t>
            </a:r>
          </a:p>
          <a:p>
            <a:pPr marL="0" indent="0">
              <a:buNone/>
            </a:pPr>
            <a:r>
              <a:rPr lang="sl-SI" b="1" dirty="0" smtClean="0">
                <a:solidFill>
                  <a:srgbClr val="FFC000"/>
                </a:solidFill>
              </a:rPr>
              <a:t>Ponudba</a:t>
            </a:r>
          </a:p>
          <a:p>
            <a:pPr marL="0" indent="0">
              <a:buNone/>
            </a:pPr>
            <a:r>
              <a:rPr lang="sl-SI" dirty="0" smtClean="0"/>
              <a:t>Neuporabna vsebina ali neustrezni tečaj/usposabljanje/zaposlitev</a:t>
            </a:r>
          </a:p>
          <a:p>
            <a:pPr marL="0" indent="0">
              <a:buNone/>
            </a:pPr>
            <a:r>
              <a:rPr lang="sl-SI" dirty="0" smtClean="0"/>
              <a:t>Ni prinesla zaposlitve</a:t>
            </a:r>
          </a:p>
          <a:p>
            <a:pPr marL="0" indent="0">
              <a:buNone/>
            </a:pPr>
            <a:r>
              <a:rPr lang="sl-SI" dirty="0" smtClean="0"/>
              <a:t>Premalo tečajev/usposabljanje/zaposlitev</a:t>
            </a:r>
          </a:p>
          <a:p>
            <a:pPr marL="0" indent="0">
              <a:buNone/>
            </a:pPr>
            <a:r>
              <a:rPr lang="sl-SI" dirty="0" smtClean="0"/>
              <a:t>Prekratek ukrep</a:t>
            </a:r>
          </a:p>
          <a:p>
            <a:pPr marL="0" indent="0">
              <a:buNone/>
            </a:pPr>
            <a:r>
              <a:rPr lang="sl-SI" dirty="0" smtClean="0"/>
              <a:t>Ponudba ni bila izvedena / nisem bil/a sprejet/a</a:t>
            </a:r>
          </a:p>
          <a:p>
            <a:pPr marL="0" indent="0">
              <a:buNone/>
            </a:pPr>
            <a:r>
              <a:rPr lang="sl-SI" b="1" dirty="0" smtClean="0">
                <a:solidFill>
                  <a:srgbClr val="FFC000"/>
                </a:solidFill>
              </a:rPr>
              <a:t>Objektivni razlogi (lokacija, starost, zdravje)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13"/>
          </p:nvPr>
        </p:nvSpPr>
        <p:spPr>
          <a:xfrm>
            <a:off x="936097" y="365760"/>
            <a:ext cx="4270248" cy="704087"/>
          </a:xfrm>
        </p:spPr>
        <p:txBody>
          <a:bodyPr/>
          <a:lstStyle/>
          <a:p>
            <a:r>
              <a:rPr lang="sl-SI" dirty="0" smtClean="0"/>
              <a:t>Nisem zadovoljen</a:t>
            </a:r>
            <a:endParaRPr lang="sl-SI" dirty="0"/>
          </a:p>
        </p:txBody>
      </p:sp>
      <p:graphicFrame>
        <p:nvGraphicFramePr>
          <p:cNvPr id="7" name="Označba mesta vsebine 1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037703645"/>
              </p:ext>
            </p:extLst>
          </p:nvPr>
        </p:nvGraphicFramePr>
        <p:xfrm>
          <a:off x="288758" y="1751798"/>
          <a:ext cx="5564926" cy="4523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7735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8FED">
            <a:alpha val="1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 anketi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Izvedena v oktobru 2015</a:t>
            </a:r>
          </a:p>
          <a:p>
            <a:r>
              <a:rPr lang="sl-SI" dirty="0" smtClean="0"/>
              <a:t>Spletna anketa v 1KA</a:t>
            </a:r>
          </a:p>
          <a:p>
            <a:r>
              <a:rPr lang="sl-SI" dirty="0" smtClean="0"/>
              <a:t>ZRSZ – naslovi anketirancev iz baze vključenih v program Jamstvo za mlade</a:t>
            </a:r>
          </a:p>
          <a:p>
            <a:r>
              <a:rPr lang="sl-SI" dirty="0" smtClean="0"/>
              <a:t>5825 odgovorov</a:t>
            </a:r>
          </a:p>
          <a:p>
            <a:r>
              <a:rPr lang="sl-SI" dirty="0" smtClean="0"/>
              <a:t>Vprašalnik pripravila Mladinski svet Slovenije in Zavod RS za zaposlovanje</a:t>
            </a:r>
          </a:p>
        </p:txBody>
      </p:sp>
    </p:spTree>
    <p:extLst>
      <p:ext uri="{BB962C8B-B14F-4D97-AF65-F5344CB8AC3E}">
        <p14:creationId xmlns:p14="http://schemas.microsoft.com/office/powerpoint/2010/main" val="275438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besedila 1"/>
          <p:cNvSpPr>
            <a:spLocks noGrp="1"/>
          </p:cNvSpPr>
          <p:nvPr>
            <p:ph type="body" idx="1"/>
          </p:nvPr>
        </p:nvSpPr>
        <p:spPr>
          <a:xfrm>
            <a:off x="900042" y="1949778"/>
            <a:ext cx="4270248" cy="704087"/>
          </a:xfrm>
        </p:spPr>
        <p:txBody>
          <a:bodyPr/>
          <a:lstStyle/>
          <a:p>
            <a:r>
              <a:rPr lang="sl-SI" dirty="0" smtClean="0"/>
              <a:t>Ali si katero od ponudb zavrnil?</a:t>
            </a:r>
            <a:endParaRPr lang="sl-SI" dirty="0"/>
          </a:p>
        </p:txBody>
      </p:sp>
      <p:graphicFrame>
        <p:nvGraphicFramePr>
          <p:cNvPr id="9" name="Označba mesta vsebine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88148469"/>
              </p:ext>
            </p:extLst>
          </p:nvPr>
        </p:nvGraphicFramePr>
        <p:xfrm>
          <a:off x="899915" y="2873369"/>
          <a:ext cx="4270375" cy="2597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Označba mesta vsebine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739340473"/>
              </p:ext>
            </p:extLst>
          </p:nvPr>
        </p:nvGraphicFramePr>
        <p:xfrm>
          <a:off x="5686926" y="2377440"/>
          <a:ext cx="5573027" cy="4052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Označba mesta besedila 4"/>
          <p:cNvSpPr>
            <a:spLocks noGrp="1"/>
          </p:cNvSpPr>
          <p:nvPr>
            <p:ph type="body" sz="quarter" idx="13"/>
          </p:nvPr>
        </p:nvSpPr>
        <p:spPr>
          <a:xfrm>
            <a:off x="6338316" y="1949778"/>
            <a:ext cx="4270248" cy="340432"/>
          </a:xfrm>
        </p:spPr>
        <p:txBody>
          <a:bodyPr>
            <a:normAutofit fontScale="92500" lnSpcReduction="10000"/>
          </a:bodyPr>
          <a:lstStyle/>
          <a:p>
            <a:r>
              <a:rPr lang="sl-SI" dirty="0" smtClean="0"/>
              <a:t>Zakaj?</a:t>
            </a:r>
            <a:endParaRPr lang="sl-SI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>
          <a:xfrm>
            <a:off x="2202261" y="271673"/>
            <a:ext cx="7729728" cy="1188720"/>
          </a:xfrm>
        </p:spPr>
        <p:txBody>
          <a:bodyPr/>
          <a:lstStyle/>
          <a:p>
            <a:r>
              <a:rPr lang="sl-SI" dirty="0" smtClean="0"/>
              <a:t>ZAVRNITEV PONUDBE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371545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51990" y="714436"/>
            <a:ext cx="7729728" cy="1188720"/>
          </a:xfrm>
        </p:spPr>
        <p:txBody>
          <a:bodyPr/>
          <a:lstStyle/>
          <a:p>
            <a:r>
              <a:rPr lang="sl-SI" dirty="0" smtClean="0"/>
              <a:t>Katero ponudbo si zavrnil/a?</a:t>
            </a:r>
            <a:endParaRPr lang="sl-SI" dirty="0"/>
          </a:p>
        </p:txBody>
      </p:sp>
      <p:graphicFrame>
        <p:nvGraphicFramePr>
          <p:cNvPr id="6" name="Označba mesta vsebin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6320355"/>
              </p:ext>
            </p:extLst>
          </p:nvPr>
        </p:nvGraphicFramePr>
        <p:xfrm>
          <a:off x="1212783" y="2153412"/>
          <a:ext cx="9933272" cy="470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769493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2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Ukrepi jamstva za mlade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421422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značba mesta vsebine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23888323"/>
              </p:ext>
            </p:extLst>
          </p:nvPr>
        </p:nvGraphicFramePr>
        <p:xfrm>
          <a:off x="427296" y="1542364"/>
          <a:ext cx="4889000" cy="3067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Označba mesta vsebine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852338300"/>
              </p:ext>
            </p:extLst>
          </p:nvPr>
        </p:nvGraphicFramePr>
        <p:xfrm>
          <a:off x="745340" y="3971022"/>
          <a:ext cx="4252912" cy="2886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Označba mesta besedila 4"/>
          <p:cNvSpPr>
            <a:spLocks noGrp="1"/>
          </p:cNvSpPr>
          <p:nvPr>
            <p:ph type="body" sz="quarter" idx="13"/>
          </p:nvPr>
        </p:nvSpPr>
        <p:spPr>
          <a:xfrm>
            <a:off x="6444194" y="1678167"/>
            <a:ext cx="4270248" cy="391266"/>
          </a:xfrm>
        </p:spPr>
        <p:txBody>
          <a:bodyPr/>
          <a:lstStyle/>
          <a:p>
            <a:r>
              <a:rPr lang="sl-SI" dirty="0" smtClean="0"/>
              <a:t>UKREP VKLJUČITVE</a:t>
            </a:r>
            <a:endParaRPr lang="sl-SI" dirty="0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>
          <a:xfrm>
            <a:off x="2269637" y="223547"/>
            <a:ext cx="7729728" cy="1188720"/>
          </a:xfrm>
        </p:spPr>
        <p:txBody>
          <a:bodyPr/>
          <a:lstStyle/>
          <a:p>
            <a:r>
              <a:rPr lang="sl-SI" dirty="0" smtClean="0"/>
              <a:t>vključitev</a:t>
            </a:r>
            <a:endParaRPr lang="sl-SI" dirty="0"/>
          </a:p>
        </p:txBody>
      </p:sp>
      <p:graphicFrame>
        <p:nvGraphicFramePr>
          <p:cNvPr id="15" name="Grafikon 14"/>
          <p:cNvGraphicFramePr/>
          <p:nvPr>
            <p:extLst>
              <p:ext uri="{D42A27DB-BD31-4B8C-83A1-F6EECF244321}">
                <p14:modId xmlns:p14="http://schemas.microsoft.com/office/powerpoint/2010/main" val="2793134689"/>
              </p:ext>
            </p:extLst>
          </p:nvPr>
        </p:nvGraphicFramePr>
        <p:xfrm>
          <a:off x="4331366" y="2199530"/>
          <a:ext cx="7609305" cy="4437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920692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Pum – projektno učenje za mlade odrasle</a:t>
            </a:r>
            <a:endParaRPr lang="sl-SI" dirty="0"/>
          </a:p>
        </p:txBody>
      </p:sp>
      <p:graphicFrame>
        <p:nvGraphicFramePr>
          <p:cNvPr id="6" name="Označba mesta vsebin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1398762"/>
              </p:ext>
            </p:extLst>
          </p:nvPr>
        </p:nvGraphicFramePr>
        <p:xfrm>
          <a:off x="1859572" y="2319688"/>
          <a:ext cx="8472855" cy="3382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PoljeZBesedilom 6"/>
          <p:cNvSpPr txBox="1"/>
          <p:nvPr/>
        </p:nvSpPr>
        <p:spPr>
          <a:xfrm>
            <a:off x="4450356" y="5864939"/>
            <a:ext cx="32912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100" dirty="0" smtClean="0">
                <a:solidFill>
                  <a:schemeClr val="bg1">
                    <a:lumMod val="50000"/>
                  </a:schemeClr>
                </a:solidFill>
              </a:rPr>
              <a:t>1 – sploh se ne strinjam do 5 – popolnoma se strinjam</a:t>
            </a:r>
            <a:endParaRPr lang="sl-SI" sz="11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148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PRVI IZZIV</a:t>
            </a:r>
            <a:endParaRPr lang="sl-SI" dirty="0"/>
          </a:p>
        </p:txBody>
      </p:sp>
      <p:graphicFrame>
        <p:nvGraphicFramePr>
          <p:cNvPr id="6" name="Označba mesta vsebin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9667753"/>
              </p:ext>
            </p:extLst>
          </p:nvPr>
        </p:nvGraphicFramePr>
        <p:xfrm>
          <a:off x="1769736" y="2301541"/>
          <a:ext cx="8652527" cy="3540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PoljeZBesedilom 6"/>
          <p:cNvSpPr txBox="1"/>
          <p:nvPr/>
        </p:nvSpPr>
        <p:spPr>
          <a:xfrm>
            <a:off x="4450356" y="5864939"/>
            <a:ext cx="32912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100" dirty="0" smtClean="0">
                <a:solidFill>
                  <a:schemeClr val="bg1">
                    <a:lumMod val="50000"/>
                  </a:schemeClr>
                </a:solidFill>
              </a:rPr>
              <a:t>1 – sploh se ne strinjam do 5 – popolnoma se strinjam</a:t>
            </a:r>
            <a:endParaRPr lang="sl-SI" sz="11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1584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Delovni preizkus</a:t>
            </a:r>
            <a:endParaRPr lang="sl-SI" dirty="0"/>
          </a:p>
        </p:txBody>
      </p:sp>
      <p:graphicFrame>
        <p:nvGraphicFramePr>
          <p:cNvPr id="6" name="Označba mesta vsebin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8531888"/>
              </p:ext>
            </p:extLst>
          </p:nvPr>
        </p:nvGraphicFramePr>
        <p:xfrm>
          <a:off x="2019993" y="2638425"/>
          <a:ext cx="8152014" cy="3386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PoljeZBesedilom 6"/>
          <p:cNvSpPr txBox="1"/>
          <p:nvPr/>
        </p:nvSpPr>
        <p:spPr>
          <a:xfrm>
            <a:off x="4402229" y="6025415"/>
            <a:ext cx="32912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100" dirty="0" smtClean="0">
                <a:solidFill>
                  <a:schemeClr val="bg1">
                    <a:lumMod val="50000"/>
                  </a:schemeClr>
                </a:solidFill>
              </a:rPr>
              <a:t>1 – sploh se ne strinjam do 5 – popolnoma se strinjam</a:t>
            </a:r>
            <a:endParaRPr lang="sl-SI" sz="11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1952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besedila 1"/>
          <p:cNvSpPr>
            <a:spLocks noGrp="1"/>
          </p:cNvSpPr>
          <p:nvPr>
            <p:ph type="body" idx="1"/>
          </p:nvPr>
        </p:nvSpPr>
        <p:spPr>
          <a:xfrm>
            <a:off x="649214" y="1119901"/>
            <a:ext cx="4270248" cy="704087"/>
          </a:xfrm>
        </p:spPr>
        <p:txBody>
          <a:bodyPr>
            <a:normAutofit/>
          </a:bodyPr>
          <a:lstStyle/>
          <a:p>
            <a:r>
              <a:rPr lang="sl-SI" dirty="0" smtClean="0"/>
              <a:t>Ali ti je delodajalec po zaključku ponudil službo?</a:t>
            </a:r>
            <a:endParaRPr lang="sl-SI" dirty="0"/>
          </a:p>
        </p:txBody>
      </p:sp>
      <p:graphicFrame>
        <p:nvGraphicFramePr>
          <p:cNvPr id="9" name="Označba mesta vsebine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31895374"/>
              </p:ext>
            </p:extLst>
          </p:nvPr>
        </p:nvGraphicFramePr>
        <p:xfrm>
          <a:off x="154005" y="2136808"/>
          <a:ext cx="4765458" cy="318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Označba mesta vsebine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362507870"/>
              </p:ext>
            </p:extLst>
          </p:nvPr>
        </p:nvGraphicFramePr>
        <p:xfrm>
          <a:off x="6079005" y="2136808"/>
          <a:ext cx="5163301" cy="3699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Označba mesta besedila 4"/>
          <p:cNvSpPr>
            <a:spLocks noGrp="1"/>
          </p:cNvSpPr>
          <p:nvPr>
            <p:ph type="body" sz="quarter" idx="13"/>
          </p:nvPr>
        </p:nvSpPr>
        <p:spPr>
          <a:xfrm>
            <a:off x="6530821" y="1119901"/>
            <a:ext cx="4270248" cy="704087"/>
          </a:xfrm>
        </p:spPr>
        <p:txBody>
          <a:bodyPr/>
          <a:lstStyle/>
          <a:p>
            <a:r>
              <a:rPr lang="sl-SI" dirty="0" smtClean="0"/>
              <a:t>Če ti ni ponudil službe, zakaj misliš, da je bilo tako?</a:t>
            </a:r>
            <a:endParaRPr lang="sl-SI" dirty="0"/>
          </a:p>
        </p:txBody>
      </p:sp>
      <p:sp>
        <p:nvSpPr>
          <p:cNvPr id="13" name="PoljeZBesedilom 12"/>
          <p:cNvSpPr txBox="1"/>
          <p:nvPr/>
        </p:nvSpPr>
        <p:spPr>
          <a:xfrm>
            <a:off x="6217920" y="5421153"/>
            <a:ext cx="1886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 smtClean="0">
                <a:solidFill>
                  <a:schemeClr val="bg1">
                    <a:lumMod val="50000"/>
                  </a:schemeClr>
                </a:solidFill>
              </a:rPr>
              <a:t>Finančne nezmožnosti – 30</a:t>
            </a:r>
          </a:p>
          <a:p>
            <a:r>
              <a:rPr lang="sl-SI" sz="1200" dirty="0" smtClean="0">
                <a:solidFill>
                  <a:schemeClr val="bg1">
                    <a:lumMod val="50000"/>
                  </a:schemeClr>
                </a:solidFill>
              </a:rPr>
              <a:t>Koriščenje subvencije – 29</a:t>
            </a:r>
          </a:p>
          <a:p>
            <a:r>
              <a:rPr lang="sl-SI" sz="1200" dirty="0" smtClean="0">
                <a:solidFill>
                  <a:schemeClr val="bg1">
                    <a:lumMod val="50000"/>
                  </a:schemeClr>
                </a:solidFill>
              </a:rPr>
              <a:t>Ni potrebe po delovnem mestu - 50 </a:t>
            </a:r>
            <a:endParaRPr lang="sl-SI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7050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INSTITUCIONALNO USPOSABLJANJE</a:t>
            </a:r>
            <a:endParaRPr lang="sl-SI" dirty="0"/>
          </a:p>
        </p:txBody>
      </p:sp>
      <p:graphicFrame>
        <p:nvGraphicFramePr>
          <p:cNvPr id="6" name="Označba mesta vsebin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3836238"/>
              </p:ext>
            </p:extLst>
          </p:nvPr>
        </p:nvGraphicFramePr>
        <p:xfrm>
          <a:off x="1736046" y="2376815"/>
          <a:ext cx="8623651" cy="364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PoljeZBesedilom 6"/>
          <p:cNvSpPr txBox="1"/>
          <p:nvPr/>
        </p:nvSpPr>
        <p:spPr>
          <a:xfrm>
            <a:off x="4402229" y="6025415"/>
            <a:ext cx="32912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100" dirty="0" smtClean="0">
                <a:solidFill>
                  <a:schemeClr val="bg1">
                    <a:lumMod val="50000"/>
                  </a:schemeClr>
                </a:solidFill>
              </a:rPr>
              <a:t>1 – sploh se ne strinjam do 5 – popolnoma se strinjam</a:t>
            </a:r>
            <a:endParaRPr lang="sl-SI" sz="11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6796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NACIONALNE POKLICNE KVALIFIKACIJE</a:t>
            </a:r>
            <a:endParaRPr lang="sl-SI" dirty="0"/>
          </a:p>
        </p:txBody>
      </p:sp>
      <p:graphicFrame>
        <p:nvGraphicFramePr>
          <p:cNvPr id="6" name="Označba mesta vsebin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4770617"/>
              </p:ext>
            </p:extLst>
          </p:nvPr>
        </p:nvGraphicFramePr>
        <p:xfrm>
          <a:off x="1644316" y="2396690"/>
          <a:ext cx="8903368" cy="3686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PoljeZBesedilom 6"/>
          <p:cNvSpPr txBox="1"/>
          <p:nvPr/>
        </p:nvSpPr>
        <p:spPr>
          <a:xfrm>
            <a:off x="4402229" y="6025415"/>
            <a:ext cx="32912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100" dirty="0" smtClean="0">
                <a:solidFill>
                  <a:schemeClr val="bg1">
                    <a:lumMod val="50000"/>
                  </a:schemeClr>
                </a:solidFill>
              </a:rPr>
              <a:t>1 – sploh se ne strinjam do 5 – popolnoma se strinjam</a:t>
            </a:r>
            <a:endParaRPr lang="sl-SI" sz="11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580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PODATKI O ANKETIRANIH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5858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Usposabljanje na delovnem mestu</a:t>
            </a:r>
            <a:endParaRPr lang="sl-SI" dirty="0"/>
          </a:p>
        </p:txBody>
      </p:sp>
      <p:graphicFrame>
        <p:nvGraphicFramePr>
          <p:cNvPr id="6" name="Označba mesta vsebin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583795"/>
              </p:ext>
            </p:extLst>
          </p:nvPr>
        </p:nvGraphicFramePr>
        <p:xfrm>
          <a:off x="1692734" y="2243789"/>
          <a:ext cx="8806531" cy="3637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PoljeZBesedilom 6"/>
          <p:cNvSpPr txBox="1"/>
          <p:nvPr/>
        </p:nvSpPr>
        <p:spPr>
          <a:xfrm>
            <a:off x="4402229" y="6025415"/>
            <a:ext cx="32912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100" dirty="0" smtClean="0">
                <a:solidFill>
                  <a:schemeClr val="bg1">
                    <a:lumMod val="50000"/>
                  </a:schemeClr>
                </a:solidFill>
              </a:rPr>
              <a:t>1 – sploh se ne strinjam do 5 – popolnoma se strinjam</a:t>
            </a:r>
            <a:endParaRPr lang="sl-SI" sz="11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4384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značba mesta besedila 5"/>
          <p:cNvSpPr>
            <a:spLocks noGrp="1"/>
          </p:cNvSpPr>
          <p:nvPr>
            <p:ph type="body" idx="1"/>
          </p:nvPr>
        </p:nvSpPr>
        <p:spPr>
          <a:xfrm>
            <a:off x="726787" y="489445"/>
            <a:ext cx="4270248" cy="704087"/>
          </a:xfrm>
        </p:spPr>
        <p:txBody>
          <a:bodyPr/>
          <a:lstStyle/>
          <a:p>
            <a:r>
              <a:rPr lang="sl-SI" dirty="0" smtClean="0"/>
              <a:t>Ali ti je delodajalec po zaključku ponudil službo?</a:t>
            </a:r>
            <a:endParaRPr lang="sl-SI" dirty="0"/>
          </a:p>
        </p:txBody>
      </p:sp>
      <p:graphicFrame>
        <p:nvGraphicFramePr>
          <p:cNvPr id="12" name="Označba mesta vsebine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96746755"/>
              </p:ext>
            </p:extLst>
          </p:nvPr>
        </p:nvGraphicFramePr>
        <p:xfrm>
          <a:off x="140473" y="1421254"/>
          <a:ext cx="4856562" cy="3443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Označba mesta besedila 8"/>
          <p:cNvSpPr>
            <a:spLocks noGrp="1"/>
          </p:cNvSpPr>
          <p:nvPr>
            <p:ph type="body" sz="quarter" idx="13"/>
          </p:nvPr>
        </p:nvSpPr>
        <p:spPr>
          <a:xfrm>
            <a:off x="6338316" y="837398"/>
            <a:ext cx="4270248" cy="712269"/>
          </a:xfrm>
        </p:spPr>
        <p:txBody>
          <a:bodyPr>
            <a:normAutofit/>
          </a:bodyPr>
          <a:lstStyle/>
          <a:p>
            <a:r>
              <a:rPr lang="sl-SI" dirty="0" smtClean="0"/>
              <a:t>Če </a:t>
            </a:r>
            <a:r>
              <a:rPr lang="sl-SI" dirty="0"/>
              <a:t>ti ni ponudil službe, zakaj misliš, da je bilo tako?</a:t>
            </a:r>
          </a:p>
          <a:p>
            <a:endParaRPr lang="sl-SI" dirty="0"/>
          </a:p>
        </p:txBody>
      </p:sp>
      <p:graphicFrame>
        <p:nvGraphicFramePr>
          <p:cNvPr id="17" name="Označba mesta vsebin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5042259"/>
              </p:ext>
            </p:extLst>
          </p:nvPr>
        </p:nvGraphicFramePr>
        <p:xfrm>
          <a:off x="5717407" y="1549667"/>
          <a:ext cx="5655317" cy="4042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PoljeZBesedilom 17"/>
          <p:cNvSpPr txBox="1"/>
          <p:nvPr/>
        </p:nvSpPr>
        <p:spPr>
          <a:xfrm>
            <a:off x="5900286" y="5176781"/>
            <a:ext cx="1886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 smtClean="0">
                <a:solidFill>
                  <a:schemeClr val="bg1">
                    <a:lumMod val="50000"/>
                  </a:schemeClr>
                </a:solidFill>
              </a:rPr>
              <a:t>Finančne nezmožnosti – 53</a:t>
            </a:r>
          </a:p>
          <a:p>
            <a:r>
              <a:rPr lang="sl-SI" sz="1200" dirty="0" smtClean="0">
                <a:solidFill>
                  <a:schemeClr val="bg1">
                    <a:lumMod val="50000"/>
                  </a:schemeClr>
                </a:solidFill>
              </a:rPr>
              <a:t>Koriščenje subvencije – 39</a:t>
            </a:r>
          </a:p>
          <a:p>
            <a:r>
              <a:rPr lang="sl-SI" sz="1200" dirty="0" smtClean="0">
                <a:solidFill>
                  <a:schemeClr val="bg1">
                    <a:lumMod val="50000"/>
                  </a:schemeClr>
                </a:solidFill>
              </a:rPr>
              <a:t>Ni potrebe po delovnem mestu - 86</a:t>
            </a:r>
            <a:endParaRPr lang="sl-SI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0505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Oprostitev plačila prispevkov za zaposlitev za </a:t>
            </a:r>
            <a:r>
              <a:rPr lang="sl-SI" dirty="0" err="1" smtClean="0"/>
              <a:t>n.č</a:t>
            </a:r>
            <a:r>
              <a:rPr lang="sl-SI" dirty="0" smtClean="0"/>
              <a:t>.</a:t>
            </a:r>
            <a:endParaRPr lang="sl-SI" dirty="0"/>
          </a:p>
        </p:txBody>
      </p:sp>
      <p:graphicFrame>
        <p:nvGraphicFramePr>
          <p:cNvPr id="6" name="Označba mesta vsebin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1921596"/>
              </p:ext>
            </p:extLst>
          </p:nvPr>
        </p:nvGraphicFramePr>
        <p:xfrm>
          <a:off x="2231136" y="2319689"/>
          <a:ext cx="8152014" cy="3497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PoljeZBesedilom 6"/>
          <p:cNvSpPr txBox="1"/>
          <p:nvPr/>
        </p:nvSpPr>
        <p:spPr>
          <a:xfrm>
            <a:off x="4402229" y="6025415"/>
            <a:ext cx="32912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100" dirty="0" smtClean="0">
                <a:solidFill>
                  <a:schemeClr val="bg1">
                    <a:lumMod val="50000"/>
                  </a:schemeClr>
                </a:solidFill>
              </a:rPr>
              <a:t>1 – sploh se ne strinjam do 5 – popolnoma se strinjam</a:t>
            </a:r>
            <a:endParaRPr lang="sl-SI" sz="11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8307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Mentorske sheme za mlade</a:t>
            </a:r>
            <a:endParaRPr lang="sl-SI" dirty="0"/>
          </a:p>
        </p:txBody>
      </p:sp>
      <p:graphicFrame>
        <p:nvGraphicFramePr>
          <p:cNvPr id="6" name="Označba mesta vsebin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1290894"/>
              </p:ext>
            </p:extLst>
          </p:nvPr>
        </p:nvGraphicFramePr>
        <p:xfrm>
          <a:off x="1991117" y="2358190"/>
          <a:ext cx="8209765" cy="3401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PoljeZBesedilom 6"/>
          <p:cNvSpPr txBox="1"/>
          <p:nvPr/>
        </p:nvSpPr>
        <p:spPr>
          <a:xfrm>
            <a:off x="4402229" y="6025415"/>
            <a:ext cx="32912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100" dirty="0" smtClean="0">
                <a:solidFill>
                  <a:schemeClr val="bg1">
                    <a:lumMod val="50000"/>
                  </a:schemeClr>
                </a:solidFill>
              </a:rPr>
              <a:t>1 – sploh se ne strinjam do 5 – popolnoma se strinjam</a:t>
            </a:r>
            <a:endParaRPr lang="sl-SI" sz="11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9102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besedila 1"/>
          <p:cNvSpPr>
            <a:spLocks noGrp="1"/>
          </p:cNvSpPr>
          <p:nvPr>
            <p:ph type="body" idx="1"/>
          </p:nvPr>
        </p:nvSpPr>
        <p:spPr>
          <a:xfrm>
            <a:off x="813415" y="1154310"/>
            <a:ext cx="4270248" cy="704087"/>
          </a:xfrm>
        </p:spPr>
        <p:txBody>
          <a:bodyPr/>
          <a:lstStyle/>
          <a:p>
            <a:r>
              <a:rPr lang="sl-SI" dirty="0"/>
              <a:t>Ali ti je delodajalec po zaključku ponudil službo?</a:t>
            </a:r>
          </a:p>
          <a:p>
            <a:endParaRPr lang="sl-SI" dirty="0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13"/>
          </p:nvPr>
        </p:nvSpPr>
        <p:spPr>
          <a:xfrm>
            <a:off x="6463445" y="1154309"/>
            <a:ext cx="4270248" cy="704087"/>
          </a:xfrm>
        </p:spPr>
        <p:txBody>
          <a:bodyPr/>
          <a:lstStyle/>
          <a:p>
            <a:r>
              <a:rPr lang="sl-SI" dirty="0"/>
              <a:t>Če ti ni ponudil službe, zakaj misliš, da je bilo tako?</a:t>
            </a:r>
          </a:p>
          <a:p>
            <a:endParaRPr lang="sl-SI" dirty="0"/>
          </a:p>
        </p:txBody>
      </p:sp>
      <p:graphicFrame>
        <p:nvGraphicFramePr>
          <p:cNvPr id="7" name="Označba mesta vsebine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80934974"/>
              </p:ext>
            </p:extLst>
          </p:nvPr>
        </p:nvGraphicFramePr>
        <p:xfrm>
          <a:off x="726089" y="1506353"/>
          <a:ext cx="4596682" cy="3469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Označba mesta vsebine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890020352"/>
              </p:ext>
            </p:extLst>
          </p:nvPr>
        </p:nvGraphicFramePr>
        <p:xfrm>
          <a:off x="6362299" y="2030931"/>
          <a:ext cx="4371393" cy="3022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Pravokotnik 8"/>
          <p:cNvSpPr/>
          <p:nvPr/>
        </p:nvSpPr>
        <p:spPr>
          <a:xfrm>
            <a:off x="6463445" y="4485806"/>
            <a:ext cx="261165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050" dirty="0">
                <a:solidFill>
                  <a:schemeClr val="bg1">
                    <a:lumMod val="50000"/>
                  </a:schemeClr>
                </a:solidFill>
              </a:rPr>
              <a:t>Finančne nezmožnosti – </a:t>
            </a:r>
            <a:r>
              <a:rPr lang="sl-SI" sz="105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sl-SI" sz="105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l-SI" sz="1050" dirty="0" smtClean="0">
                <a:solidFill>
                  <a:schemeClr val="bg1">
                    <a:lumMod val="50000"/>
                  </a:schemeClr>
                </a:solidFill>
              </a:rPr>
              <a:t>Ni dela </a:t>
            </a:r>
            <a:r>
              <a:rPr lang="sl-SI" sz="1050" dirty="0">
                <a:solidFill>
                  <a:schemeClr val="bg1">
                    <a:lumMod val="50000"/>
                  </a:schemeClr>
                </a:solidFill>
              </a:rPr>
              <a:t>- 1</a:t>
            </a:r>
          </a:p>
        </p:txBody>
      </p:sp>
    </p:spTree>
    <p:extLst>
      <p:ext uri="{BB962C8B-B14F-4D97-AF65-F5344CB8AC3E}">
        <p14:creationId xmlns:p14="http://schemas.microsoft.com/office/powerpoint/2010/main" val="40595099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Iz faksa takoj praksa</a:t>
            </a:r>
            <a:endParaRPr lang="sl-SI" dirty="0"/>
          </a:p>
        </p:txBody>
      </p:sp>
      <p:graphicFrame>
        <p:nvGraphicFramePr>
          <p:cNvPr id="6" name="Označba mesta vsebin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2278511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PoljeZBesedilom 6"/>
          <p:cNvSpPr txBox="1"/>
          <p:nvPr/>
        </p:nvSpPr>
        <p:spPr>
          <a:xfrm>
            <a:off x="4402229" y="6025415"/>
            <a:ext cx="32912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100" dirty="0" smtClean="0">
                <a:solidFill>
                  <a:schemeClr val="bg1">
                    <a:lumMod val="50000"/>
                  </a:schemeClr>
                </a:solidFill>
              </a:rPr>
              <a:t>1 – sploh se ne strinjam do 5 – popolnoma se strinjam</a:t>
            </a:r>
            <a:endParaRPr lang="sl-SI" sz="11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5234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Podjetno v svet podjetništva</a:t>
            </a:r>
            <a:endParaRPr lang="sl-SI" dirty="0"/>
          </a:p>
        </p:txBody>
      </p:sp>
      <p:graphicFrame>
        <p:nvGraphicFramePr>
          <p:cNvPr id="6" name="Označba mesta vsebin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6097328"/>
              </p:ext>
            </p:extLst>
          </p:nvPr>
        </p:nvGraphicFramePr>
        <p:xfrm>
          <a:off x="1995930" y="2278541"/>
          <a:ext cx="8200140" cy="3586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PoljeZBesedilom 6"/>
          <p:cNvSpPr txBox="1"/>
          <p:nvPr/>
        </p:nvSpPr>
        <p:spPr>
          <a:xfrm>
            <a:off x="4402229" y="6025415"/>
            <a:ext cx="32912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100" dirty="0" smtClean="0">
                <a:solidFill>
                  <a:schemeClr val="bg1">
                    <a:lumMod val="50000"/>
                  </a:schemeClr>
                </a:solidFill>
              </a:rPr>
              <a:t>1 – sploh se ne strinjam do 5 – popolnoma se strinjam</a:t>
            </a:r>
            <a:endParaRPr lang="sl-SI" sz="11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9795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Spodbude za zaposlovanje v socialnih podjetjih</a:t>
            </a:r>
            <a:endParaRPr lang="sl-SI" dirty="0"/>
          </a:p>
        </p:txBody>
      </p:sp>
      <p:graphicFrame>
        <p:nvGraphicFramePr>
          <p:cNvPr id="6" name="Označba mesta vsebin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1999379"/>
              </p:ext>
            </p:extLst>
          </p:nvPr>
        </p:nvGraphicFramePr>
        <p:xfrm>
          <a:off x="1875614" y="2295919"/>
          <a:ext cx="8440771" cy="3586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PoljeZBesedilom 6"/>
          <p:cNvSpPr txBox="1"/>
          <p:nvPr/>
        </p:nvSpPr>
        <p:spPr>
          <a:xfrm>
            <a:off x="4402229" y="6025415"/>
            <a:ext cx="32912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100" dirty="0" smtClean="0">
                <a:solidFill>
                  <a:schemeClr val="bg1">
                    <a:lumMod val="50000"/>
                  </a:schemeClr>
                </a:solidFill>
              </a:rPr>
              <a:t>1 – sploh se ne strinjam do 5 – popolnoma se strinjam</a:t>
            </a:r>
            <a:endParaRPr lang="sl-SI" sz="11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8783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40762" y="589306"/>
            <a:ext cx="7729728" cy="1188720"/>
          </a:xfrm>
        </p:spPr>
        <p:txBody>
          <a:bodyPr/>
          <a:lstStyle/>
          <a:p>
            <a:r>
              <a:rPr lang="sl-SI" dirty="0" smtClean="0"/>
              <a:t>Kaj bi izpostavil/a kot dobro izkušnjo?</a:t>
            </a:r>
            <a:endParaRPr lang="sl-SI" dirty="0"/>
          </a:p>
        </p:txBody>
      </p:sp>
      <p:graphicFrame>
        <p:nvGraphicFramePr>
          <p:cNvPr id="6" name="Označba mesta vsebin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070879"/>
              </p:ext>
            </p:extLst>
          </p:nvPr>
        </p:nvGraphicFramePr>
        <p:xfrm>
          <a:off x="1039528" y="2153413"/>
          <a:ext cx="9865895" cy="3159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PoljeZBesedilom 6"/>
          <p:cNvSpPr txBox="1"/>
          <p:nvPr/>
        </p:nvSpPr>
        <p:spPr>
          <a:xfrm>
            <a:off x="1215671" y="5436748"/>
            <a:ext cx="20501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050" dirty="0" smtClean="0">
                <a:solidFill>
                  <a:schemeClr val="bg1">
                    <a:lumMod val="50000"/>
                  </a:schemeClr>
                </a:solidFill>
              </a:rPr>
              <a:t>Dobri mentorji in delodajalci - 22</a:t>
            </a:r>
          </a:p>
          <a:p>
            <a:r>
              <a:rPr lang="sl-SI" sz="1050" dirty="0" smtClean="0">
                <a:solidFill>
                  <a:schemeClr val="bg1">
                    <a:lumMod val="50000"/>
                  </a:schemeClr>
                </a:solidFill>
              </a:rPr>
              <a:t>Subvencije - 22</a:t>
            </a:r>
          </a:p>
          <a:p>
            <a:r>
              <a:rPr lang="sl-SI" sz="1050" dirty="0" smtClean="0">
                <a:solidFill>
                  <a:schemeClr val="bg1">
                    <a:lumMod val="50000"/>
                  </a:schemeClr>
                </a:solidFill>
              </a:rPr>
              <a:t>Spoznavanje delovnega mesta in dela - 65</a:t>
            </a:r>
            <a:endParaRPr lang="sl-SI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PoljeZBesedilom 7"/>
          <p:cNvSpPr txBox="1"/>
          <p:nvPr/>
        </p:nvSpPr>
        <p:spPr>
          <a:xfrm>
            <a:off x="4239928" y="5275165"/>
            <a:ext cx="2252313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050" dirty="0" smtClean="0">
                <a:solidFill>
                  <a:schemeClr val="bg1">
                    <a:lumMod val="50000"/>
                  </a:schemeClr>
                </a:solidFill>
              </a:rPr>
              <a:t>Pridobljena nova znanja in praktične delovne izkušnje – 444</a:t>
            </a:r>
          </a:p>
          <a:p>
            <a:r>
              <a:rPr lang="sl-SI" sz="1050" dirty="0" smtClean="0">
                <a:solidFill>
                  <a:schemeClr val="bg1">
                    <a:lumMod val="50000"/>
                  </a:schemeClr>
                </a:solidFill>
              </a:rPr>
              <a:t>Pridobljena zaposlitev ali boljše možnosti za zaposlitev – 111</a:t>
            </a:r>
          </a:p>
          <a:p>
            <a:r>
              <a:rPr lang="sl-SI" sz="1050" dirty="0" smtClean="0">
                <a:solidFill>
                  <a:schemeClr val="bg1">
                    <a:lumMod val="50000"/>
                  </a:schemeClr>
                </a:solidFill>
              </a:rPr>
              <a:t>Plačilo – 31</a:t>
            </a:r>
          </a:p>
          <a:p>
            <a:r>
              <a:rPr lang="sl-SI" sz="1050" dirty="0" smtClean="0">
                <a:solidFill>
                  <a:schemeClr val="bg1">
                    <a:lumMod val="50000"/>
                  </a:schemeClr>
                </a:solidFill>
              </a:rPr>
              <a:t>Priložnost spoznati delodajalca - 53</a:t>
            </a:r>
            <a:endParaRPr lang="sl-SI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PoljeZBesedilom 8"/>
          <p:cNvSpPr txBox="1"/>
          <p:nvPr/>
        </p:nvSpPr>
        <p:spPr>
          <a:xfrm>
            <a:off x="6492241" y="5267585"/>
            <a:ext cx="223787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050" dirty="0" smtClean="0">
                <a:solidFill>
                  <a:schemeClr val="bg1">
                    <a:lumMod val="50000"/>
                  </a:schemeClr>
                </a:solidFill>
              </a:rPr>
              <a:t>Motivacija / dvig samozavesti – 32</a:t>
            </a:r>
          </a:p>
          <a:p>
            <a:r>
              <a:rPr lang="sl-SI" sz="1050" dirty="0" smtClean="0">
                <a:solidFill>
                  <a:schemeClr val="bg1">
                    <a:lumMod val="50000"/>
                  </a:schemeClr>
                </a:solidFill>
              </a:rPr>
              <a:t>Nova poznanstva in mreženje – 103</a:t>
            </a:r>
          </a:p>
          <a:p>
            <a:r>
              <a:rPr lang="sl-SI" sz="1050" dirty="0" smtClean="0">
                <a:solidFill>
                  <a:schemeClr val="bg1">
                    <a:lumMod val="50000"/>
                  </a:schemeClr>
                </a:solidFill>
              </a:rPr>
              <a:t>Vključenost v družbo - 35</a:t>
            </a:r>
            <a:endParaRPr lang="sl-SI" sz="105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33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317763" y="387176"/>
            <a:ext cx="7729728" cy="1188720"/>
          </a:xfrm>
        </p:spPr>
        <p:txBody>
          <a:bodyPr/>
          <a:lstStyle/>
          <a:p>
            <a:r>
              <a:rPr lang="sl-SI" dirty="0" smtClean="0"/>
              <a:t>Kaj bi spremenil-a / izboljšal-a?</a:t>
            </a:r>
            <a:endParaRPr lang="sl-SI" dirty="0"/>
          </a:p>
        </p:txBody>
      </p:sp>
      <p:graphicFrame>
        <p:nvGraphicFramePr>
          <p:cNvPr id="6" name="Označba mesta vsebin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1613737"/>
              </p:ext>
            </p:extLst>
          </p:nvPr>
        </p:nvGraphicFramePr>
        <p:xfrm>
          <a:off x="1427747" y="1684423"/>
          <a:ext cx="9509759" cy="3311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PoljeZBesedilom 6"/>
          <p:cNvSpPr txBox="1"/>
          <p:nvPr/>
        </p:nvSpPr>
        <p:spPr>
          <a:xfrm>
            <a:off x="1790299" y="5104039"/>
            <a:ext cx="261807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050" dirty="0" smtClean="0">
                <a:solidFill>
                  <a:schemeClr val="bg1">
                    <a:lumMod val="50000"/>
                  </a:schemeClr>
                </a:solidFill>
              </a:rPr>
              <a:t>Boljši mentorji, delodajalci, izvajalci – 27%</a:t>
            </a:r>
          </a:p>
          <a:p>
            <a:r>
              <a:rPr lang="sl-SI" sz="1050" dirty="0" smtClean="0">
                <a:solidFill>
                  <a:schemeClr val="bg1">
                    <a:lumMod val="50000"/>
                  </a:schemeClr>
                </a:solidFill>
              </a:rPr>
              <a:t>Nadzor in sankcije – 73%</a:t>
            </a:r>
            <a:endParaRPr lang="sl-SI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PoljeZBesedilom 7"/>
          <p:cNvSpPr txBox="1"/>
          <p:nvPr/>
        </p:nvSpPr>
        <p:spPr>
          <a:xfrm>
            <a:off x="4408370" y="4995512"/>
            <a:ext cx="2908434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050" dirty="0" smtClean="0">
                <a:solidFill>
                  <a:schemeClr val="bg1">
                    <a:lumMod val="50000"/>
                  </a:schemeClr>
                </a:solidFill>
              </a:rPr>
              <a:t>Ukinitev – 2%</a:t>
            </a:r>
          </a:p>
          <a:p>
            <a:r>
              <a:rPr lang="sl-SI" sz="1050" dirty="0" smtClean="0">
                <a:solidFill>
                  <a:schemeClr val="bg1">
                    <a:lumMod val="50000"/>
                  </a:schemeClr>
                </a:solidFill>
              </a:rPr>
              <a:t>Program ukrepa – 13%</a:t>
            </a:r>
          </a:p>
          <a:p>
            <a:r>
              <a:rPr lang="sl-SI" sz="1050" dirty="0" smtClean="0">
                <a:solidFill>
                  <a:schemeClr val="bg1">
                    <a:lumMod val="50000"/>
                  </a:schemeClr>
                </a:solidFill>
              </a:rPr>
              <a:t>Trajanje ukrepa – 31%</a:t>
            </a:r>
          </a:p>
          <a:p>
            <a:r>
              <a:rPr lang="sl-SI" sz="1050" dirty="0" smtClean="0">
                <a:solidFill>
                  <a:schemeClr val="bg1">
                    <a:lumMod val="50000"/>
                  </a:schemeClr>
                </a:solidFill>
              </a:rPr>
              <a:t>Zaposlitev po zaključku – 16%</a:t>
            </a:r>
          </a:p>
          <a:p>
            <a:r>
              <a:rPr lang="sl-SI" sz="1050" dirty="0" smtClean="0">
                <a:solidFill>
                  <a:schemeClr val="bg1">
                    <a:lumMod val="50000"/>
                  </a:schemeClr>
                </a:solidFill>
              </a:rPr>
              <a:t>Primerno plačilo – 10%</a:t>
            </a:r>
          </a:p>
          <a:p>
            <a:r>
              <a:rPr lang="sl-SI" sz="1050" dirty="0" smtClean="0">
                <a:solidFill>
                  <a:schemeClr val="bg1">
                    <a:lumMod val="50000"/>
                  </a:schemeClr>
                </a:solidFill>
              </a:rPr>
              <a:t>Več praktičnega znanja – 4%</a:t>
            </a:r>
          </a:p>
          <a:p>
            <a:r>
              <a:rPr lang="sl-SI" sz="1050" dirty="0" smtClean="0">
                <a:solidFill>
                  <a:schemeClr val="bg1">
                    <a:lumMod val="50000"/>
                  </a:schemeClr>
                </a:solidFill>
              </a:rPr>
              <a:t>Povračilo stroškov in prispevkov – 8%</a:t>
            </a:r>
          </a:p>
          <a:p>
            <a:r>
              <a:rPr lang="sl-SI" sz="1050" dirty="0" smtClean="0">
                <a:solidFill>
                  <a:schemeClr val="bg1">
                    <a:lumMod val="50000"/>
                  </a:schemeClr>
                </a:solidFill>
              </a:rPr>
              <a:t>Kombiniranje ukrepov – 2%</a:t>
            </a:r>
          </a:p>
          <a:p>
            <a:r>
              <a:rPr lang="sl-SI" sz="1050" dirty="0" smtClean="0">
                <a:solidFill>
                  <a:schemeClr val="bg1">
                    <a:lumMod val="50000"/>
                  </a:schemeClr>
                </a:solidFill>
              </a:rPr>
              <a:t>Večja izbira ukrepov – 9%</a:t>
            </a:r>
          </a:p>
          <a:p>
            <a:r>
              <a:rPr lang="sl-SI" sz="1050" dirty="0" smtClean="0">
                <a:solidFill>
                  <a:schemeClr val="bg1">
                    <a:lumMod val="50000"/>
                  </a:schemeClr>
                </a:solidFill>
              </a:rPr>
              <a:t>Pogoji za vključitev – 4%</a:t>
            </a:r>
            <a:endParaRPr lang="sl-SI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PoljeZBesedilom 8"/>
          <p:cNvSpPr txBox="1"/>
          <p:nvPr/>
        </p:nvSpPr>
        <p:spPr>
          <a:xfrm>
            <a:off x="6697579" y="4995512"/>
            <a:ext cx="261807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050" dirty="0" smtClean="0">
                <a:solidFill>
                  <a:schemeClr val="bg1">
                    <a:lumMod val="50000"/>
                  </a:schemeClr>
                </a:solidFill>
              </a:rPr>
              <a:t>Postopki za vključitev – 37%</a:t>
            </a:r>
          </a:p>
          <a:p>
            <a:r>
              <a:rPr lang="sl-SI" sz="1050" dirty="0" smtClean="0">
                <a:solidFill>
                  <a:schemeClr val="bg1">
                    <a:lumMod val="50000"/>
                  </a:schemeClr>
                </a:solidFill>
              </a:rPr>
              <a:t>Informiranje in svetovanje – 63%</a:t>
            </a:r>
            <a:endParaRPr lang="sl-SI" sz="105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654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SPOL IN STAROST</a:t>
            </a:r>
            <a:endParaRPr lang="sl-SI" dirty="0"/>
          </a:p>
        </p:txBody>
      </p:sp>
      <p:graphicFrame>
        <p:nvGraphicFramePr>
          <p:cNvPr id="6" name="Označba mesta vsebin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4488575"/>
              </p:ext>
            </p:extLst>
          </p:nvPr>
        </p:nvGraphicFramePr>
        <p:xfrm>
          <a:off x="2230438" y="2638425"/>
          <a:ext cx="3005705" cy="3078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PoljeZBesedilom 8"/>
          <p:cNvSpPr txBox="1"/>
          <p:nvPr/>
        </p:nvSpPr>
        <p:spPr>
          <a:xfrm>
            <a:off x="6643002" y="5348074"/>
            <a:ext cx="2772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Povprečna starost 26,5 let</a:t>
            </a:r>
            <a:endParaRPr lang="sl-SI" dirty="0"/>
          </a:p>
        </p:txBody>
      </p:sp>
      <p:pic>
        <p:nvPicPr>
          <p:cNvPr id="1026" name="Picture 2" descr="http://findicons.com/files/icons/982/dellipack_2/256/peopl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002" y="2638425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893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Zaposlitev po vključitvi v program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5176694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besedila 1"/>
          <p:cNvSpPr>
            <a:spLocks noGrp="1"/>
          </p:cNvSpPr>
          <p:nvPr>
            <p:ph type="body" idx="1"/>
          </p:nvPr>
        </p:nvSpPr>
        <p:spPr>
          <a:xfrm>
            <a:off x="1044421" y="710826"/>
            <a:ext cx="4270248" cy="704087"/>
          </a:xfrm>
        </p:spPr>
        <p:txBody>
          <a:bodyPr/>
          <a:lstStyle/>
          <a:p>
            <a:r>
              <a:rPr lang="sl-SI" dirty="0" smtClean="0"/>
              <a:t>Ali si se po končani vključitvi zaposlil/a?</a:t>
            </a:r>
            <a:endParaRPr lang="sl-SI" dirty="0"/>
          </a:p>
        </p:txBody>
      </p:sp>
      <p:graphicFrame>
        <p:nvGraphicFramePr>
          <p:cNvPr id="9" name="Označba mesta vsebine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16809122"/>
              </p:ext>
            </p:extLst>
          </p:nvPr>
        </p:nvGraphicFramePr>
        <p:xfrm>
          <a:off x="1044421" y="1414913"/>
          <a:ext cx="4596681" cy="2920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Označba mesta vsebine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6806003"/>
              </p:ext>
            </p:extLst>
          </p:nvPr>
        </p:nvGraphicFramePr>
        <p:xfrm>
          <a:off x="6338888" y="1414913"/>
          <a:ext cx="4252912" cy="2834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Označba mesta besedila 4"/>
          <p:cNvSpPr>
            <a:spLocks noGrp="1"/>
          </p:cNvSpPr>
          <p:nvPr>
            <p:ph type="body" sz="quarter" idx="13"/>
          </p:nvPr>
        </p:nvSpPr>
        <p:spPr>
          <a:xfrm>
            <a:off x="6321552" y="609761"/>
            <a:ext cx="4270248" cy="704087"/>
          </a:xfrm>
        </p:spPr>
        <p:txBody>
          <a:bodyPr/>
          <a:lstStyle/>
          <a:p>
            <a:r>
              <a:rPr lang="sl-SI" dirty="0" smtClean="0"/>
              <a:t>Kakšno zaposlitev si sklenil/a?</a:t>
            </a:r>
            <a:endParaRPr lang="sl-SI" dirty="0"/>
          </a:p>
        </p:txBody>
      </p:sp>
      <p:graphicFrame>
        <p:nvGraphicFramePr>
          <p:cNvPr id="15" name="Grafikon 14"/>
          <p:cNvGraphicFramePr/>
          <p:nvPr>
            <p:extLst>
              <p:ext uri="{D42A27DB-BD31-4B8C-83A1-F6EECF244321}">
                <p14:modId xmlns:p14="http://schemas.microsoft.com/office/powerpoint/2010/main" val="3769399774"/>
              </p:ext>
            </p:extLst>
          </p:nvPr>
        </p:nvGraphicFramePr>
        <p:xfrm>
          <a:off x="770021" y="3869356"/>
          <a:ext cx="10404910" cy="2988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1278852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Pridobljene veščine in kompetence</a:t>
            </a:r>
            <a:endParaRPr lang="sl-SI" dirty="0"/>
          </a:p>
        </p:txBody>
      </p:sp>
      <p:graphicFrame>
        <p:nvGraphicFramePr>
          <p:cNvPr id="15" name="Označba mesta vsebine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1145545"/>
              </p:ext>
            </p:extLst>
          </p:nvPr>
        </p:nvGraphicFramePr>
        <p:xfrm>
          <a:off x="1687921" y="2503671"/>
          <a:ext cx="8816157" cy="3800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7840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STATUS IN IZOBRAZBA</a:t>
            </a:r>
            <a:endParaRPr lang="sl-SI" dirty="0"/>
          </a:p>
        </p:txBody>
      </p:sp>
      <p:graphicFrame>
        <p:nvGraphicFramePr>
          <p:cNvPr id="7" name="Označba mesta vsebine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43184402"/>
              </p:ext>
            </p:extLst>
          </p:nvPr>
        </p:nvGraphicFramePr>
        <p:xfrm>
          <a:off x="731520" y="2638425"/>
          <a:ext cx="5121593" cy="3733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Označba mesta vsebine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6872539"/>
              </p:ext>
            </p:extLst>
          </p:nvPr>
        </p:nvGraphicFramePr>
        <p:xfrm>
          <a:off x="6030880" y="2512194"/>
          <a:ext cx="5442434" cy="3859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3831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Prijava na zavod za zaposlovanje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1259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10140" y="726225"/>
            <a:ext cx="5216893" cy="556100"/>
          </a:xfrm>
        </p:spPr>
        <p:txBody>
          <a:bodyPr>
            <a:noAutofit/>
          </a:bodyPr>
          <a:lstStyle/>
          <a:p>
            <a:r>
              <a:rPr lang="sl-SI" sz="1800" dirty="0" smtClean="0"/>
              <a:t>Razlog prijave na zavod</a:t>
            </a:r>
            <a:endParaRPr lang="sl-SI" sz="1800" dirty="0"/>
          </a:p>
        </p:txBody>
      </p:sp>
      <p:graphicFrame>
        <p:nvGraphicFramePr>
          <p:cNvPr id="17" name="Označba mesta vsebine 1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05666082"/>
              </p:ext>
            </p:extLst>
          </p:nvPr>
        </p:nvGraphicFramePr>
        <p:xfrm>
          <a:off x="6139313" y="2021306"/>
          <a:ext cx="5230678" cy="3719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Naslov 1"/>
          <p:cNvSpPr txBox="1">
            <a:spLocks/>
          </p:cNvSpPr>
          <p:nvPr/>
        </p:nvSpPr>
        <p:spPr bwMode="black">
          <a:xfrm>
            <a:off x="6139313" y="733685"/>
            <a:ext cx="5216893" cy="55610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z="1600" dirty="0" smtClean="0"/>
              <a:t>Trajanje brezposelnosti pred prijavo</a:t>
            </a:r>
            <a:endParaRPr lang="sl-SI" sz="1600" dirty="0"/>
          </a:p>
        </p:txBody>
      </p:sp>
      <p:graphicFrame>
        <p:nvGraphicFramePr>
          <p:cNvPr id="14" name="Označba mesta vsebine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72512465"/>
              </p:ext>
            </p:extLst>
          </p:nvPr>
        </p:nvGraphicFramePr>
        <p:xfrm>
          <a:off x="510140" y="1934679"/>
          <a:ext cx="5342974" cy="3805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7430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83599" y="935815"/>
            <a:ext cx="4679803" cy="594601"/>
          </a:xfrm>
        </p:spPr>
        <p:txBody>
          <a:bodyPr>
            <a:noAutofit/>
          </a:bodyPr>
          <a:lstStyle/>
          <a:p>
            <a:r>
              <a:rPr lang="sl-SI" sz="2000" dirty="0" smtClean="0"/>
              <a:t>Način prijave na zavod</a:t>
            </a:r>
            <a:endParaRPr lang="sl-SI" sz="2000" dirty="0"/>
          </a:p>
        </p:txBody>
      </p:sp>
      <p:graphicFrame>
        <p:nvGraphicFramePr>
          <p:cNvPr id="8" name="Označba mesta vsebine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64559584"/>
              </p:ext>
            </p:extLst>
          </p:nvPr>
        </p:nvGraphicFramePr>
        <p:xfrm>
          <a:off x="883599" y="2082426"/>
          <a:ext cx="4679803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Označba mesta vsebine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91111305"/>
              </p:ext>
            </p:extLst>
          </p:nvPr>
        </p:nvGraphicFramePr>
        <p:xfrm>
          <a:off x="6256421" y="1780673"/>
          <a:ext cx="5736657" cy="4485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Naslov 1"/>
          <p:cNvSpPr txBox="1">
            <a:spLocks/>
          </p:cNvSpPr>
          <p:nvPr/>
        </p:nvSpPr>
        <p:spPr bwMode="black">
          <a:xfrm>
            <a:off x="6782280" y="935814"/>
            <a:ext cx="4679803" cy="594601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z="2000" dirty="0" smtClean="0"/>
              <a:t>razlogi prijave na zavod</a:t>
            </a: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314490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Zadovoljstvo s svetovanjem na </a:t>
            </a:r>
            <a:r>
              <a:rPr lang="sl-SI" dirty="0" err="1" smtClean="0"/>
              <a:t>zrsz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3536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TM10001115[[fn=Paket]]</Template>
  <TotalTime>371</TotalTime>
  <Words>1109</Words>
  <Application>Microsoft Office PowerPoint</Application>
  <PresentationFormat>Širokozaslonsko</PresentationFormat>
  <Paragraphs>754</Paragraphs>
  <Slides>42</Slides>
  <Notes>42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42</vt:i4>
      </vt:variant>
    </vt:vector>
  </HeadingPairs>
  <TitlesOfParts>
    <vt:vector size="46" baseType="lpstr">
      <vt:lpstr>Arial</vt:lpstr>
      <vt:lpstr>Calibri</vt:lpstr>
      <vt:lpstr>Gill Sans MT</vt:lpstr>
      <vt:lpstr>Parcel</vt:lpstr>
      <vt:lpstr>ANKETA O ZADOVOLJSTVU MLADIH  S PROGRAMOM  JAMSTVO ZA MLADE</vt:lpstr>
      <vt:lpstr>O anketi</vt:lpstr>
      <vt:lpstr>PODATKI O ANKETIRANIH</vt:lpstr>
      <vt:lpstr>SPOL IN STAROST</vt:lpstr>
      <vt:lpstr>STATUS IN IZOBRAZBA</vt:lpstr>
      <vt:lpstr>Prijava na zavod za zaposlovanje</vt:lpstr>
      <vt:lpstr>Razlog prijave na zavod</vt:lpstr>
      <vt:lpstr>Način prijave na zavod</vt:lpstr>
      <vt:lpstr>Zadovoljstvo s svetovanjem na zrsz</vt:lpstr>
      <vt:lpstr>Podpora svetovalca</vt:lpstr>
      <vt:lpstr>Zaposlitveni načrt</vt:lpstr>
      <vt:lpstr>Poznavanje programa</vt:lpstr>
      <vt:lpstr>Ali poznaš program Jamstvo za mlade?</vt:lpstr>
      <vt:lpstr>Mnenje o programu</vt:lpstr>
      <vt:lpstr>Ponudbe jamstva za mlade</vt:lpstr>
      <vt:lpstr>Prejem ponudbe</vt:lpstr>
      <vt:lpstr>VRSTE PONUDBE</vt:lpstr>
      <vt:lpstr>Kako si zadovoljen s ponudbo?</vt:lpstr>
      <vt:lpstr>PowerPointova predstavitev</vt:lpstr>
      <vt:lpstr>ZAVRNITEV PONUDBE</vt:lpstr>
      <vt:lpstr>Katero ponudbo si zavrnil/a?</vt:lpstr>
      <vt:lpstr>Ukrepi jamstva za mlade</vt:lpstr>
      <vt:lpstr>vključitev</vt:lpstr>
      <vt:lpstr>Pum – projektno učenje za mlade odrasle</vt:lpstr>
      <vt:lpstr>PRVI IZZIV</vt:lpstr>
      <vt:lpstr>Delovni preizkus</vt:lpstr>
      <vt:lpstr>PowerPointova predstavitev</vt:lpstr>
      <vt:lpstr>INSTITUCIONALNO USPOSABLJANJE</vt:lpstr>
      <vt:lpstr>NACIONALNE POKLICNE KVALIFIKACIJE</vt:lpstr>
      <vt:lpstr>Usposabljanje na delovnem mestu</vt:lpstr>
      <vt:lpstr>PowerPointova predstavitev</vt:lpstr>
      <vt:lpstr>Oprostitev plačila prispevkov za zaposlitev za n.č.</vt:lpstr>
      <vt:lpstr>Mentorske sheme za mlade</vt:lpstr>
      <vt:lpstr>PowerPointova predstavitev</vt:lpstr>
      <vt:lpstr>Iz faksa takoj praksa</vt:lpstr>
      <vt:lpstr>Podjetno v svet podjetništva</vt:lpstr>
      <vt:lpstr>Spodbude za zaposlovanje v socialnih podjetjih</vt:lpstr>
      <vt:lpstr>Kaj bi izpostavil/a kot dobro izkušnjo?</vt:lpstr>
      <vt:lpstr>Kaj bi spremenil-a / izboljšal-a?</vt:lpstr>
      <vt:lpstr>Zaposlitev po vključitvi v program</vt:lpstr>
      <vt:lpstr>PowerPointova predstavitev</vt:lpstr>
      <vt:lpstr>Pridobljene veščine in kompetence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ANKETA O ZADOVOLJSTVU MLADIH  S PROGRAMOM  JAMSTVO ZA MLADE</dc:title>
  <dc:creator>Manja Zorko</dc:creator>
  <cp:lastModifiedBy>Borut Cink</cp:lastModifiedBy>
  <cp:revision>41</cp:revision>
  <cp:lastPrinted>2015-12-18T11:26:17Z</cp:lastPrinted>
  <dcterms:created xsi:type="dcterms:W3CDTF">2015-12-17T15:03:41Z</dcterms:created>
  <dcterms:modified xsi:type="dcterms:W3CDTF">2016-04-08T10:18:09Z</dcterms:modified>
</cp:coreProperties>
</file>